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7.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8.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9.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ags/tag11.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ags/tag12.xml" ContentType="application/vnd.openxmlformats-officedocument.presentationml.tags+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 id="2147483756" r:id="rId9"/>
    <p:sldMasterId id="2147483768" r:id="rId10"/>
    <p:sldMasterId id="2147483780" r:id="rId11"/>
    <p:sldMasterId id="2147483792" r:id="rId12"/>
  </p:sldMasterIdLst>
  <p:notesMasterIdLst>
    <p:notesMasterId r:id="rId38"/>
  </p:notesMasterIdLst>
  <p:sldIdLst>
    <p:sldId id="256" r:id="rId13"/>
    <p:sldId id="291" r:id="rId14"/>
    <p:sldId id="346" r:id="rId15"/>
    <p:sldId id="325" r:id="rId16"/>
    <p:sldId id="295" r:id="rId17"/>
    <p:sldId id="326" r:id="rId18"/>
    <p:sldId id="328" r:id="rId19"/>
    <p:sldId id="330" r:id="rId20"/>
    <p:sldId id="329" r:id="rId21"/>
    <p:sldId id="324" r:id="rId22"/>
    <p:sldId id="331" r:id="rId23"/>
    <p:sldId id="334" r:id="rId24"/>
    <p:sldId id="336" r:id="rId25"/>
    <p:sldId id="337" r:id="rId26"/>
    <p:sldId id="338" r:id="rId27"/>
    <p:sldId id="306" r:id="rId28"/>
    <p:sldId id="310" r:id="rId29"/>
    <p:sldId id="308" r:id="rId30"/>
    <p:sldId id="273" r:id="rId31"/>
    <p:sldId id="339" r:id="rId32"/>
    <p:sldId id="341" r:id="rId33"/>
    <p:sldId id="342" r:id="rId34"/>
    <p:sldId id="343" r:id="rId35"/>
    <p:sldId id="345" r:id="rId36"/>
    <p:sldId id="266" r:id="rId37"/>
  </p:sldIdLst>
  <p:sldSz cx="18288000" cy="10287000"/>
  <p:notesSz cx="6858000" cy="9144000"/>
  <p:embeddedFontLst>
    <p:embeddedFont>
      <p:font typeface="Calibri"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044" autoAdjust="0"/>
  </p:normalViewPr>
  <p:slideViewPr>
    <p:cSldViewPr>
      <p:cViewPr>
        <p:scale>
          <a:sx n="50" d="100"/>
          <a:sy n="50" d="100"/>
        </p:scale>
        <p:origin x="-516" y="156"/>
      </p:cViewPr>
      <p:guideLst>
        <p:guide orient="horz" pos="2180"/>
        <p:guide pos="290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font" Target="fonts/font4.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7417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12.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0" y="14580"/>
              <a:ext cx="32168" cy="4507"/>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0" y="11940"/>
              <a:ext cx="7879" cy="4758"/>
            </a:xfrm>
            <a:prstGeom prst="rect">
              <a:avLst/>
            </a:prstGeom>
          </p:spPr>
        </p:pic>
        <p:pic>
          <p:nvPicPr>
            <p:cNvPr id="6"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80" y="14195"/>
              <a:ext cx="5858" cy="2386"/>
            </a:xfrm>
            <a:prstGeom prst="rect">
              <a:avLst/>
            </a:prstGeom>
          </p:spPr>
        </p:pic>
      </p:gr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sv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6.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ags" Target="../tags/tag10.xml"/><Relationship Id="rId18" Type="http://schemas.openxmlformats.org/officeDocument/2006/relationships/image" Target="../media/image4.png"/><Relationship Id="rId3" Type="http://schemas.openxmlformats.org/officeDocument/2006/relationships/slideLayout" Target="../slideLayouts/slideLayout102.xml"/><Relationship Id="rId21" Type="http://schemas.openxmlformats.org/officeDocument/2006/relationships/image" Target="../media/image3.svg"/><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1.svg"/><Relationship Id="rId2" Type="http://schemas.openxmlformats.org/officeDocument/2006/relationships/slideLayout" Target="../slideLayouts/slideLayout101.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109.xml"/><Relationship Id="rId19" Type="http://schemas.openxmlformats.org/officeDocument/2006/relationships/image" Target="../media/image2.sv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jpeg"/><Relationship Id="rId22"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ags" Target="../tags/tag11.xml"/><Relationship Id="rId18" Type="http://schemas.openxmlformats.org/officeDocument/2006/relationships/image" Target="../media/image4.png"/><Relationship Id="rId3" Type="http://schemas.openxmlformats.org/officeDocument/2006/relationships/slideLayout" Target="../slideLayouts/slideLayout113.xml"/><Relationship Id="rId21" Type="http://schemas.openxmlformats.org/officeDocument/2006/relationships/image" Target="../media/image3.svg"/><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1.svg"/><Relationship Id="rId2" Type="http://schemas.openxmlformats.org/officeDocument/2006/relationships/slideLayout" Target="../slideLayouts/slideLayout112.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120.xml"/><Relationship Id="rId19" Type="http://schemas.openxmlformats.org/officeDocument/2006/relationships/image" Target="../media/image2.sv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jpeg"/><Relationship Id="rId22"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ags" Target="../tags/tag12.xml"/><Relationship Id="rId18" Type="http://schemas.openxmlformats.org/officeDocument/2006/relationships/image" Target="../media/image4.png"/><Relationship Id="rId3" Type="http://schemas.openxmlformats.org/officeDocument/2006/relationships/slideLayout" Target="../slideLayouts/slideLayout124.xml"/><Relationship Id="rId21" Type="http://schemas.openxmlformats.org/officeDocument/2006/relationships/image" Target="../media/image3.svg"/><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1.svg"/><Relationship Id="rId2" Type="http://schemas.openxmlformats.org/officeDocument/2006/relationships/slideLayout" Target="../slideLayouts/slideLayout123.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131.xml"/><Relationship Id="rId19" Type="http://schemas.openxmlformats.org/officeDocument/2006/relationships/image" Target="../media/image2.sv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jpeg"/><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xml"/><Relationship Id="rId18" Type="http://schemas.openxmlformats.org/officeDocument/2006/relationships/image" Target="../media/image4.png"/><Relationship Id="rId3" Type="http://schemas.openxmlformats.org/officeDocument/2006/relationships/slideLayout" Target="../slideLayouts/slideLayout14.xml"/><Relationship Id="rId21" Type="http://schemas.openxmlformats.org/officeDocument/2006/relationships/image" Target="../media/image3.sv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sv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21.xml"/><Relationship Id="rId19" Type="http://schemas.openxmlformats.org/officeDocument/2006/relationships/image" Target="../media/image2.sv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3.xml"/><Relationship Id="rId18" Type="http://schemas.openxmlformats.org/officeDocument/2006/relationships/image" Target="../media/image4.png"/><Relationship Id="rId3" Type="http://schemas.openxmlformats.org/officeDocument/2006/relationships/slideLayout" Target="../slideLayouts/slideLayout25.xml"/><Relationship Id="rId21" Type="http://schemas.openxmlformats.org/officeDocument/2006/relationships/image" Target="../media/image3.sv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svg"/><Relationship Id="rId2" Type="http://schemas.openxmlformats.org/officeDocument/2006/relationships/slideLayout" Target="../slideLayouts/slideLayout24.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32.xml"/><Relationship Id="rId19" Type="http://schemas.openxmlformats.org/officeDocument/2006/relationships/image" Target="../media/image2.sv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4.xml"/><Relationship Id="rId18" Type="http://schemas.openxmlformats.org/officeDocument/2006/relationships/image" Target="../media/image4.png"/><Relationship Id="rId3" Type="http://schemas.openxmlformats.org/officeDocument/2006/relationships/slideLayout" Target="../slideLayouts/slideLayout36.xml"/><Relationship Id="rId21" Type="http://schemas.openxmlformats.org/officeDocument/2006/relationships/image" Target="../media/image3.sv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1.svg"/><Relationship Id="rId2" Type="http://schemas.openxmlformats.org/officeDocument/2006/relationships/slideLayout" Target="../slideLayouts/slideLayout35.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43.xml"/><Relationship Id="rId19" Type="http://schemas.openxmlformats.org/officeDocument/2006/relationships/image" Target="../media/image2.sv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 Id="rId22"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5.xml"/><Relationship Id="rId18" Type="http://schemas.openxmlformats.org/officeDocument/2006/relationships/image" Target="../media/image4.png"/><Relationship Id="rId3" Type="http://schemas.openxmlformats.org/officeDocument/2006/relationships/slideLayout" Target="../slideLayouts/slideLayout47.xml"/><Relationship Id="rId21" Type="http://schemas.openxmlformats.org/officeDocument/2006/relationships/image" Target="../media/image3.sv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svg"/><Relationship Id="rId2" Type="http://schemas.openxmlformats.org/officeDocument/2006/relationships/slideLayout" Target="../slideLayouts/slideLayout46.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54.xml"/><Relationship Id="rId19" Type="http://schemas.openxmlformats.org/officeDocument/2006/relationships/image" Target="../media/image2.sv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 Id="rId22"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6.xml"/><Relationship Id="rId18" Type="http://schemas.openxmlformats.org/officeDocument/2006/relationships/image" Target="../media/image4.png"/><Relationship Id="rId3" Type="http://schemas.openxmlformats.org/officeDocument/2006/relationships/slideLayout" Target="../slideLayouts/slideLayout58.xml"/><Relationship Id="rId21" Type="http://schemas.openxmlformats.org/officeDocument/2006/relationships/image" Target="../media/image3.sv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svg"/><Relationship Id="rId2" Type="http://schemas.openxmlformats.org/officeDocument/2006/relationships/slideLayout" Target="../slideLayouts/slideLayout57.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65.xml"/><Relationship Id="rId19" Type="http://schemas.openxmlformats.org/officeDocument/2006/relationships/image" Target="../media/image2.sv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 Id="rId22"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7.xml"/><Relationship Id="rId18" Type="http://schemas.openxmlformats.org/officeDocument/2006/relationships/image" Target="../media/image4.png"/><Relationship Id="rId3" Type="http://schemas.openxmlformats.org/officeDocument/2006/relationships/slideLayout" Target="../slideLayouts/slideLayout69.xml"/><Relationship Id="rId21" Type="http://schemas.openxmlformats.org/officeDocument/2006/relationships/image" Target="../media/image3.svg"/><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svg"/><Relationship Id="rId2" Type="http://schemas.openxmlformats.org/officeDocument/2006/relationships/slideLayout" Target="../slideLayouts/slideLayout68.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76.xml"/><Relationship Id="rId19" Type="http://schemas.openxmlformats.org/officeDocument/2006/relationships/image" Target="../media/image2.sv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eg"/><Relationship Id="rId22"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8.xml"/><Relationship Id="rId18" Type="http://schemas.openxmlformats.org/officeDocument/2006/relationships/image" Target="../media/image4.png"/><Relationship Id="rId3" Type="http://schemas.openxmlformats.org/officeDocument/2006/relationships/slideLayout" Target="../slideLayouts/slideLayout80.xml"/><Relationship Id="rId21" Type="http://schemas.openxmlformats.org/officeDocument/2006/relationships/image" Target="../media/image3.svg"/><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svg"/><Relationship Id="rId2" Type="http://schemas.openxmlformats.org/officeDocument/2006/relationships/slideLayout" Target="../slideLayouts/slideLayout79.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87.xml"/><Relationship Id="rId19" Type="http://schemas.openxmlformats.org/officeDocument/2006/relationships/image" Target="../media/image2.sv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jpeg"/><Relationship Id="rId22"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9.xml"/><Relationship Id="rId18" Type="http://schemas.openxmlformats.org/officeDocument/2006/relationships/image" Target="../media/image4.png"/><Relationship Id="rId3" Type="http://schemas.openxmlformats.org/officeDocument/2006/relationships/slideLayout" Target="../slideLayouts/slideLayout91.xml"/><Relationship Id="rId21" Type="http://schemas.openxmlformats.org/officeDocument/2006/relationships/image" Target="../media/image3.svg"/><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svg"/><Relationship Id="rId2" Type="http://schemas.openxmlformats.org/officeDocument/2006/relationships/slideLayout" Target="../slideLayouts/slideLayout90.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jpeg"/><Relationship Id="rId23" Type="http://schemas.openxmlformats.org/officeDocument/2006/relationships/image" Target="../media/image4.svg"/><Relationship Id="rId10" Type="http://schemas.openxmlformats.org/officeDocument/2006/relationships/slideLayout" Target="../slideLayouts/slideLayout98.xml"/><Relationship Id="rId19" Type="http://schemas.openxmlformats.org/officeDocument/2006/relationships/image" Target="../media/image2.sv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jpeg"/><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
        <p:nvSpPr>
          <p:cNvPr id="11" name="Rectangle 10"/>
          <p:cNvSpPr>
            <a:spLocks noChangeAspect="1"/>
          </p:cNvSpPr>
          <p:nvPr userDrawn="1"/>
        </p:nvSpPr>
        <p:spPr>
          <a:xfrm>
            <a:off x="0" y="0"/>
            <a:ext cx="18288000" cy="10287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a:t>
            </a:r>
          </a:p>
        </p:txBody>
      </p:sp>
      <p:sp>
        <p:nvSpPr>
          <p:cNvPr id="12" name="Oval 11"/>
          <p:cNvSpPr>
            <a:spLocks noChangeAspect="1"/>
          </p:cNvSpPr>
          <p:nvPr userDrawn="1">
            <p:custDataLst>
              <p:tags r:id="rId13"/>
            </p:custDataLst>
          </p:nvPr>
        </p:nvSpPr>
        <p:spPr>
          <a:xfrm>
            <a:off x="-1524317" y="113983"/>
            <a:ext cx="1203324" cy="1203324"/>
          </a:xfrm>
          <a:prstGeom prst="ellipse">
            <a:avLst/>
          </a:prstGeom>
          <a:blipFill dpi="0" rotWithShape="0">
            <a:blip r:embed="rId15" cstate="print">
              <a:alphaModFix amt="51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71600" y="38100"/>
            <a:ext cx="20426680" cy="12081510"/>
            <a:chOff x="-2160" y="60"/>
            <a:chExt cx="32168" cy="19026"/>
          </a:xfrm>
        </p:grpSpPr>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60" y="14580"/>
              <a:ext cx="32168" cy="4507"/>
            </a:xfrm>
            <a:prstGeom prst="rect">
              <a:avLst/>
            </a:prstGeom>
          </p:spPr>
        </p:pic>
        <p:pic>
          <p:nvPicPr>
            <p:cNvPr id="8"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0" y="11940"/>
              <a:ext cx="7879" cy="4758"/>
            </a:xfrm>
            <a:prstGeom prst="rect">
              <a:avLst/>
            </a:prstGeom>
          </p:spPr>
        </p:pic>
        <p:pic>
          <p:nvPicPr>
            <p:cNvPr id="10"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46773"/>
            <a:stretch>
              <a:fillRect/>
            </a:stretch>
          </p:blipFill>
          <p:spPr>
            <a:xfrm flipH="1">
              <a:off x="24960" y="60"/>
              <a:ext cx="2899" cy="3606"/>
            </a:xfrm>
            <a:prstGeom prst="rect">
              <a:avLst/>
            </a:prstGeom>
          </p:spPr>
        </p:pic>
        <p:pic>
          <p:nvPicPr>
            <p:cNvPr id="13"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59" y="14374"/>
              <a:ext cx="5858" cy="2386"/>
            </a:xfrm>
            <a:prstGeom prst="rect">
              <a:avLst/>
            </a:prstGeom>
          </p:spPr>
        </p:pic>
        <p:pic>
          <p:nvPicPr>
            <p:cNvPr id="15"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2240" y="14220"/>
              <a:ext cx="5858" cy="2386"/>
            </a:xfrm>
            <a:prstGeom prst="rect">
              <a:avLst/>
            </a:prstGeom>
          </p:spPr>
        </p:pic>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599" y="14349"/>
              <a:ext cx="5858" cy="2386"/>
            </a:xfrm>
            <a:prstGeom prst="rect">
              <a:avLst/>
            </a:prstGeom>
          </p:spPr>
        </p:pic>
        <p:pic>
          <p:nvPicPr>
            <p:cNvPr id="18"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680" y="14195"/>
              <a:ext cx="5858" cy="2386"/>
            </a:xfrm>
            <a:prstGeom prst="rect">
              <a:avLst/>
            </a:prstGeom>
          </p:spPr>
        </p:pic>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0.svg"/><Relationship Id="rId2" Type="http://schemas.openxmlformats.org/officeDocument/2006/relationships/image" Target="../media/image27.png"/><Relationship Id="rId1" Type="http://schemas.openxmlformats.org/officeDocument/2006/relationships/slideLayout" Target="../slideLayouts/slideLayout51.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8.svg"/><Relationship Id="rId7" Type="http://schemas.openxmlformats.org/officeDocument/2006/relationships/image" Target="../media/image20.svg"/><Relationship Id="rId2" Type="http://schemas.openxmlformats.org/officeDocument/2006/relationships/image" Target="../media/image27.png"/><Relationship Id="rId1" Type="http://schemas.openxmlformats.org/officeDocument/2006/relationships/slideLayout" Target="../slideLayouts/slideLayout62.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0.svg"/><Relationship Id="rId2" Type="http://schemas.openxmlformats.org/officeDocument/2006/relationships/image" Target="../media/image27.png"/><Relationship Id="rId1" Type="http://schemas.openxmlformats.org/officeDocument/2006/relationships/slideLayout" Target="../slideLayouts/slideLayout73.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4.png"/><Relationship Id="rId1" Type="http://schemas.openxmlformats.org/officeDocument/2006/relationships/slideLayout" Target="../slideLayouts/slideLayout84.xml"/><Relationship Id="rId5" Type="http://schemas.openxmlformats.org/officeDocument/2006/relationships/image" Target="../media/image9.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1.png"/><Relationship Id="rId1" Type="http://schemas.openxmlformats.org/officeDocument/2006/relationships/slideLayout" Target="../slideLayouts/slideLayout8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svg"/><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39.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28.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sv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2.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7.png"/><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2.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4.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15.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svg"/><Relationship Id="rId7" Type="http://schemas.openxmlformats.org/officeDocument/2006/relationships/image" Target="../media/image13.svg"/><Relationship Id="rId2" Type="http://schemas.openxmlformats.org/officeDocument/2006/relationships/image" Target="../media/image25.png"/><Relationship Id="rId1" Type="http://schemas.openxmlformats.org/officeDocument/2006/relationships/slideLayout" Target="../slideLayouts/slideLayout40.xml"/><Relationship Id="rId6" Type="http://schemas.openxmlformats.org/officeDocument/2006/relationships/image" Target="../media/image20.png"/><Relationship Id="rId5" Type="http://schemas.openxmlformats.org/officeDocument/2006/relationships/image" Target="../media/image12.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4" name="AutoShape 4"/>
          <p:cNvSpPr/>
          <p:nvPr/>
        </p:nvSpPr>
        <p:spPr>
          <a:xfrm>
            <a:off x="2326575" y="979805"/>
            <a:ext cx="1290708" cy="1290708"/>
          </a:xfrm>
          <a:prstGeom prst="rect">
            <a:avLst/>
          </a:prstGeom>
          <a:solidFill>
            <a:schemeClr val="accent6">
              <a:lumMod val="75000"/>
            </a:schemeClr>
          </a:solidFill>
        </p:spPr>
        <p:txBody>
          <a:bodyPr/>
          <a:lstStyle/>
          <a:p>
            <a:endParaRPr lang="en-US"/>
          </a:p>
        </p:txBody>
      </p:sp>
      <p:sp>
        <p:nvSpPr>
          <p:cNvPr id="10" name="TextBox 10"/>
          <p:cNvSpPr txBox="1"/>
          <p:nvPr/>
        </p:nvSpPr>
        <p:spPr>
          <a:xfrm>
            <a:off x="3505200" y="1409480"/>
            <a:ext cx="8958580" cy="515206"/>
          </a:xfrm>
          <a:prstGeom prst="rect">
            <a:avLst/>
          </a:prstGeom>
        </p:spPr>
        <p:txBody>
          <a:bodyPr wrap="square" lIns="0" tIns="0" rIns="0" bIns="0" rtlCol="0" anchor="t">
            <a:spAutoFit/>
          </a:bodyPr>
          <a:lstStyle/>
          <a:p>
            <a:pPr algn="ctr">
              <a:lnSpc>
                <a:spcPts val="3920"/>
              </a:lnSpc>
            </a:pPr>
            <a:r>
              <a:rPr lang="en-GB" altLang="en-US" sz="4800" b="1" spc="750">
                <a:solidFill>
                  <a:schemeClr val="tx1"/>
                </a:solidFill>
                <a:effectLst>
                  <a:outerShdw blurRad="38100" dist="19050" dir="2700000" algn="tl" rotWithShape="0">
                    <a:schemeClr val="dk1">
                      <a:alpha val="40000"/>
                    </a:schemeClr>
                  </a:outerShdw>
                </a:effectLst>
                <a:latin typeface="Tm"/>
              </a:rPr>
              <a:t>TẬP LÀM VĂN TUẦN 6  </a:t>
            </a:r>
          </a:p>
        </p:txBody>
      </p:sp>
      <p:pic>
        <p:nvPicPr>
          <p:cNvPr id="8" name="Picture 7"/>
          <p:cNvPicPr>
            <a:picLocks noChangeAspect="1"/>
          </p:cNvPicPr>
          <p:nvPr/>
        </p:nvPicPr>
        <p:blipFill>
          <a:blip r:embed="rId2"/>
          <a:stretch>
            <a:fillRect/>
          </a:stretch>
        </p:blipFill>
        <p:spPr>
          <a:xfrm>
            <a:off x="0" y="2172335"/>
            <a:ext cx="17468215" cy="2668905"/>
          </a:xfrm>
          <a:prstGeom prst="rect">
            <a:avLst/>
          </a:prstGeom>
        </p:spPr>
      </p:pic>
      <p:pic>
        <p:nvPicPr>
          <p:cNvPr id="11"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000000">
            <a:off x="12962890" y="5158105"/>
            <a:ext cx="4347845" cy="4022090"/>
          </a:xfrm>
          <a:prstGeom prst="rect">
            <a:avLst/>
          </a:prstGeom>
        </p:spPr>
      </p:pic>
      <p:pic>
        <p:nvPicPr>
          <p:cNvPr id="14"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981200" y="67310"/>
            <a:ext cx="2135505" cy="1953260"/>
          </a:xfrm>
          <a:prstGeom prst="rect">
            <a:avLst/>
          </a:prstGeom>
        </p:spPr>
      </p:pic>
      <p:pic>
        <p:nvPicPr>
          <p:cNvPr id="15" name="Picture 14"/>
          <p:cNvPicPr>
            <a:picLocks noChangeAspect="1"/>
          </p:cNvPicPr>
          <p:nvPr/>
        </p:nvPicPr>
        <p:blipFill>
          <a:blip r:embed="rId7"/>
          <a:stretch>
            <a:fillRect/>
          </a:stretch>
        </p:blipFill>
        <p:spPr>
          <a:xfrm>
            <a:off x="5486400" y="4762500"/>
            <a:ext cx="7105650" cy="167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33400" y="1257300"/>
            <a:ext cx="16496665" cy="6703695"/>
          </a:xfrm>
          <a:prstGeom prst="rect">
            <a:avLst/>
          </a:prstGeom>
        </p:spPr>
      </p:pic>
      <p:sp>
        <p:nvSpPr>
          <p:cNvPr id="6" name="Text Box 5"/>
          <p:cNvSpPr txBox="1"/>
          <p:nvPr/>
        </p:nvSpPr>
        <p:spPr>
          <a:xfrm>
            <a:off x="3352800" y="2400300"/>
            <a:ext cx="11814810" cy="4523105"/>
          </a:xfrm>
          <a:prstGeom prst="rect">
            <a:avLst/>
          </a:prstGeom>
          <a:noFill/>
        </p:spPr>
        <p:txBody>
          <a:bodyPr wrap="square" rtlCol="0" anchor="t">
            <a:spAutoFit/>
          </a:bodyPr>
          <a:lstStyle/>
          <a:p>
            <a:pPr algn="just"/>
            <a:r>
              <a:rPr lang="en-GB" altLang="en-US" sz="3600" b="1">
                <a:cs typeface="+mn-lt"/>
              </a:rPr>
              <a:t>b) Con kênh này có tên là kênh Mặt Trời. Nơi đây, suốt ngày, ánh nắng rừng rực đổ lửa xuống mặt đất. Bốn phía chân trời trống huếch trống hoác. Từ lúc mặt trời mọc đến lúc mặt trời lặn không kiếm đâu ra một bóng cây để tránh nắng. Buổi sáng, con kênh còn phơn phớt màu đào, giữa trưa bỗng hóa ra một dòng thủy ngân cuồn cuộn lóa mắt, rồi dần dần biến thành một con suối lửa lúc trời chiều. Có lẽ bởi vậy mà nó được gọi là kênh Mặt Trời.</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72800" y="4162425"/>
            <a:ext cx="7379335" cy="4307205"/>
          </a:xfrm>
          <a:prstGeom prst="rect">
            <a:avLst/>
          </a:prstGeom>
        </p:spPr>
      </p:pic>
      <p:pic>
        <p:nvPicPr>
          <p:cNvPr id="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723900"/>
            <a:ext cx="6391910" cy="5324475"/>
          </a:xfrm>
          <a:prstGeom prst="rect">
            <a:avLst/>
          </a:prstGeom>
        </p:spPr>
      </p:pic>
      <p:sp>
        <p:nvSpPr>
          <p:cNvPr id="13322" name="Text Box 10"/>
          <p:cNvSpPr txBox="1"/>
          <p:nvPr/>
        </p:nvSpPr>
        <p:spPr>
          <a:xfrm>
            <a:off x="11811000" y="4991100"/>
            <a:ext cx="5776595" cy="23069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latin typeface="+mn-lt"/>
                <a:ea typeface="+mn-ea"/>
                <a:cs typeface="+mn-cs"/>
              </a:defRPr>
            </a:lvl5pPr>
          </a:lstStyle>
          <a:p>
            <a:pPr marL="0" lvl="0" indent="0">
              <a:spcBef>
                <a:spcPct val="50000"/>
              </a:spcBef>
              <a:buClrTx/>
              <a:buSzTx/>
              <a:buFontTx/>
              <a:buNone/>
            </a:pPr>
            <a:r>
              <a:rPr lang="en-US" altLang="en-US" sz="3600" b="1" dirty="0">
                <a:latin typeface="Times New Roman" panose="02020603050405020304" charset="0"/>
              </a:rPr>
              <a:t>Mọi thời điểm: suốt ngày, từ lúc mặt trời mọc đến lúc mặt trời lặn, buổi sáng, giữa trưa, lúc trời chiều. </a:t>
            </a:r>
          </a:p>
        </p:txBody>
      </p:sp>
      <p:sp>
        <p:nvSpPr>
          <p:cNvPr id="2" name="Text Box 1"/>
          <p:cNvSpPr txBox="1"/>
          <p:nvPr/>
        </p:nvSpPr>
        <p:spPr>
          <a:xfrm>
            <a:off x="420370" y="1943100"/>
            <a:ext cx="5956300" cy="2306955"/>
          </a:xfrm>
          <a:prstGeom prst="rect">
            <a:avLst/>
          </a:prstGeom>
          <a:noFill/>
        </p:spPr>
        <p:txBody>
          <a:bodyPr wrap="square" rtlCol="0" anchor="t">
            <a:spAutoFit/>
          </a:bodyPr>
          <a:lstStyle/>
          <a:p>
            <a:pPr marL="0" lvl="0" indent="0" algn="ctr">
              <a:spcBef>
                <a:spcPct val="50000"/>
              </a:spcBef>
              <a:buClrTx/>
              <a:buSzTx/>
              <a:buFontTx/>
              <a:buNone/>
            </a:pPr>
            <a:r>
              <a:rPr sz="4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Con kênh được quan sát ở thời điểm nào trong ngày?</a:t>
            </a:r>
          </a:p>
        </p:txBody>
      </p:sp>
      <p:pic>
        <p:nvPicPr>
          <p:cNvPr id="4"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190750" y="5372100"/>
            <a:ext cx="6269086" cy="41148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animEffect transition="in" filter="circle(in)">
                                      <p:cBhvr>
                                        <p:cTn id="15" dur="2000"/>
                                        <p:tgtEl>
                                          <p:spTgt spid="13322"/>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2"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72800" y="4162425"/>
            <a:ext cx="7379335" cy="4307205"/>
          </a:xfrm>
          <a:prstGeom prst="rect">
            <a:avLst/>
          </a:prstGeom>
        </p:spPr>
      </p:pic>
      <p:pic>
        <p:nvPicPr>
          <p:cNvPr id="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8200" y="266700"/>
            <a:ext cx="9076690" cy="5796280"/>
          </a:xfrm>
          <a:prstGeom prst="rect">
            <a:avLst/>
          </a:prstGeom>
        </p:spPr>
      </p:pic>
      <p:sp>
        <p:nvSpPr>
          <p:cNvPr id="13322" name="Text Box 10"/>
          <p:cNvSpPr txBox="1"/>
          <p:nvPr/>
        </p:nvSpPr>
        <p:spPr>
          <a:xfrm>
            <a:off x="11963400" y="6591300"/>
            <a:ext cx="5613400" cy="110680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latin typeface="+mn-lt"/>
                <a:ea typeface="+mn-ea"/>
                <a:cs typeface="+mn-cs"/>
              </a:defRPr>
            </a:lvl5pPr>
          </a:lstStyle>
          <a:p>
            <a:pPr marL="0" lvl="0" indent="0">
              <a:spcBef>
                <a:spcPct val="50000"/>
              </a:spcBef>
              <a:buClrTx/>
              <a:buSzTx/>
              <a:buFontTx/>
              <a:buNone/>
            </a:pPr>
            <a:r>
              <a:rPr lang="en-GB" altLang="en-US" sz="6600" b="1" dirty="0">
                <a:solidFill>
                  <a:schemeClr val="accent5">
                    <a:lumMod val="50000"/>
                  </a:schemeClr>
                </a:solidFill>
                <a:latin typeface="Times New Roman" panose="02020603050405020304" charset="0"/>
              </a:rPr>
              <a:t>Thị giác</a:t>
            </a:r>
          </a:p>
        </p:txBody>
      </p:sp>
      <p:sp>
        <p:nvSpPr>
          <p:cNvPr id="2" name="Text Box 1"/>
          <p:cNvSpPr txBox="1"/>
          <p:nvPr/>
        </p:nvSpPr>
        <p:spPr>
          <a:xfrm>
            <a:off x="1588135" y="1943100"/>
            <a:ext cx="7503160" cy="2306955"/>
          </a:xfrm>
          <a:prstGeom prst="rect">
            <a:avLst/>
          </a:prstGeom>
          <a:noFill/>
        </p:spPr>
        <p:txBody>
          <a:bodyPr wrap="square" rtlCol="0" anchor="t">
            <a:spAutoFit/>
          </a:bodyPr>
          <a:lstStyle/>
          <a:p>
            <a:pPr marL="0" lvl="0" indent="0" algn="ctr">
              <a:spcBef>
                <a:spcPct val="50000"/>
              </a:spcBef>
              <a:buClrTx/>
              <a:buSzTx/>
              <a:buFontTx/>
              <a:buNone/>
            </a:pPr>
            <a:r>
              <a:rPr sz="4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Tác giả nhận ra đặc điểm của con kênh chủ yếu bằng giác quan nào?</a:t>
            </a:r>
          </a:p>
        </p:txBody>
      </p:sp>
      <p:pic>
        <p:nvPicPr>
          <p:cNvPr id="4"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190750" y="5372100"/>
            <a:ext cx="6269086" cy="4114800"/>
          </a:xfrm>
          <a:prstGeom prst="rect">
            <a:avLst/>
          </a:prstGeom>
        </p:spPr>
      </p:pic>
      <p:pic>
        <p:nvPicPr>
          <p:cNvPr id="7" name="图片 7" descr="C:\Users\HP\Pictures\HINH SOAN BAI\TLV TUAN 1\7.jpg7"/>
          <p:cNvPicPr>
            <a:picLocks noChangeAspect="1"/>
          </p:cNvPicPr>
          <p:nvPr/>
        </p:nvPicPr>
        <p:blipFill>
          <a:blip r:embed="rId8">
            <a:clrChange>
              <a:clrFrom>
                <a:srgbClr val="FFFFFF">
                  <a:alpha val="100000"/>
                </a:srgbClr>
              </a:clrFrom>
              <a:clrTo>
                <a:srgbClr val="FFFFFF">
                  <a:alpha val="100000"/>
                  <a:alpha val="0"/>
                </a:srgbClr>
              </a:clrTo>
            </a:clrChange>
          </a:blip>
          <a:srcRect l="50880" t="55212" r="15112" b="17022"/>
          <a:stretch>
            <a:fillRect/>
          </a:stretch>
        </p:blipFill>
        <p:spPr>
          <a:xfrm>
            <a:off x="12192000" y="1638300"/>
            <a:ext cx="4550410" cy="401256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animEffect transition="in" filter="circle(in)">
                                      <p:cBhvr>
                                        <p:cTn id="15" dur="2000"/>
                                        <p:tgtEl>
                                          <p:spTgt spid="13322"/>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45"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ppt_w</p:attrName>
                                        </p:attrNameLst>
                                      </p:cBhvr>
                                      <p:tavLst>
                                        <p:tav tm="0" fmla="#ppt_w*sin(2.5*pi*$)">
                                          <p:val>
                                            <p:fltVal val="0"/>
                                          </p:val>
                                        </p:tav>
                                        <p:tav tm="100000">
                                          <p:val>
                                            <p:fltVal val="1"/>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2"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10600" y="2324100"/>
            <a:ext cx="8803005" cy="6086475"/>
          </a:xfrm>
          <a:prstGeom prst="rect">
            <a:avLst/>
          </a:prstGeom>
        </p:spPr>
      </p:pic>
      <p:pic>
        <p:nvPicPr>
          <p:cNvPr id="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8200" y="266700"/>
            <a:ext cx="5749925" cy="5322570"/>
          </a:xfrm>
          <a:prstGeom prst="rect">
            <a:avLst/>
          </a:prstGeom>
        </p:spPr>
      </p:pic>
      <p:sp>
        <p:nvSpPr>
          <p:cNvPr id="2" name="Text Box 1"/>
          <p:cNvSpPr txBox="1"/>
          <p:nvPr/>
        </p:nvSpPr>
        <p:spPr>
          <a:xfrm>
            <a:off x="1066800" y="1714500"/>
            <a:ext cx="4577715" cy="2122805"/>
          </a:xfrm>
          <a:prstGeom prst="rect">
            <a:avLst/>
          </a:prstGeom>
          <a:noFill/>
        </p:spPr>
        <p:txBody>
          <a:bodyPr wrap="square" rtlCol="0" anchor="t">
            <a:spAutoFit/>
          </a:bodyPr>
          <a:lstStyle/>
          <a:p>
            <a:pPr marL="0" lvl="0" indent="0" algn="ctr">
              <a:spcBef>
                <a:spcPct val="50000"/>
              </a:spcBef>
              <a:buClrTx/>
              <a:buSzTx/>
              <a:buFontTx/>
              <a:buNone/>
            </a:pPr>
            <a:r>
              <a:rPr sz="44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Liên tưởng để miêu tả con kênh có tác dụng gì?</a:t>
            </a:r>
          </a:p>
        </p:txBody>
      </p:sp>
      <p:pic>
        <p:nvPicPr>
          <p:cNvPr id="4"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43400" y="4991100"/>
            <a:ext cx="5773420" cy="3789045"/>
          </a:xfrm>
          <a:prstGeom prst="rect">
            <a:avLst/>
          </a:prstGeom>
        </p:spPr>
      </p:pic>
      <p:sp>
        <p:nvSpPr>
          <p:cNvPr id="3" name="Text Box 2"/>
          <p:cNvSpPr txBox="1"/>
          <p:nvPr/>
        </p:nvSpPr>
        <p:spPr>
          <a:xfrm>
            <a:off x="9753600" y="3437255"/>
            <a:ext cx="7005320" cy="3412490"/>
          </a:xfrm>
          <a:prstGeom prst="rect">
            <a:avLst/>
          </a:prstGeom>
          <a:noFill/>
        </p:spPr>
        <p:txBody>
          <a:bodyPr wrap="square" rtlCol="0" anchor="t">
            <a:spAutoFit/>
          </a:bodyPr>
          <a:lstStyle/>
          <a:p>
            <a:pPr indent="0" algn="ctr">
              <a:lnSpc>
                <a:spcPct val="120000"/>
              </a:lnSpc>
              <a:buFont typeface="Wingdings" panose="05000000000000000000" charset="0"/>
              <a:buNone/>
            </a:pPr>
            <a:r>
              <a:rPr sz="36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Giúp người đọc hình dung được cái nắng nóng dữ dội ở nơi có con kênh Mặt trời này, làm cho cảnh vật hiện ra cũng sinh động hơn, gây ấn tượng với người đọc hơn.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09800" y="419100"/>
            <a:ext cx="10198735" cy="6510020"/>
          </a:xfrm>
          <a:prstGeom prst="rect">
            <a:avLst/>
          </a:prstGeom>
        </p:spPr>
      </p:pic>
      <p:sp>
        <p:nvSpPr>
          <p:cNvPr id="4103" name="Rectangle 3"/>
          <p:cNvSpPr/>
          <p:nvPr/>
        </p:nvSpPr>
        <p:spPr>
          <a:xfrm>
            <a:off x="3429000" y="1333500"/>
            <a:ext cx="8300085" cy="34766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latin typeface="+mn-lt"/>
                <a:ea typeface="+mn-ea"/>
                <a:cs typeface="+mn-cs"/>
              </a:defRPr>
            </a:lvl5pPr>
          </a:lstStyle>
          <a:p>
            <a:pPr marL="0" lvl="0" indent="0" algn="ctr">
              <a:spcBef>
                <a:spcPct val="0"/>
              </a:spcBef>
              <a:buClrTx/>
              <a:buSzTx/>
              <a:buFontTx/>
              <a:buNone/>
            </a:pPr>
            <a:r>
              <a:rPr lang="en-US" altLang="en-US" sz="4400" b="1" dirty="0">
                <a:solidFill>
                  <a:schemeClr val="bg1"/>
                </a:solidFill>
                <a:latin typeface="Times New Roman" panose="02020603050405020304" charset="0"/>
                <a:cs typeface="Times New Roman" panose="02020603050405020304" charset="0"/>
              </a:rPr>
              <a:t>B</a:t>
            </a:r>
            <a:r>
              <a:rPr lang="en-US" altLang="en-US" sz="4400" b="1" dirty="0">
                <a:solidFill>
                  <a:schemeClr val="bg1"/>
                </a:solidFill>
                <a:latin typeface="Times New Roman" panose="02020603050405020304" charset="0"/>
                <a:ea typeface="Times New Roman" panose="02020603050405020304" charset="0"/>
              </a:rPr>
              <a:t>à</a:t>
            </a:r>
            <a:r>
              <a:rPr lang="en-US" altLang="en-US" sz="4400" b="1" dirty="0">
                <a:solidFill>
                  <a:schemeClr val="bg1"/>
                </a:solidFill>
                <a:latin typeface="Times New Roman" panose="02020603050405020304" charset="0"/>
                <a:cs typeface="Times New Roman" panose="02020603050405020304" charset="0"/>
              </a:rPr>
              <a:t>i </a:t>
            </a:r>
            <a:r>
              <a:rPr lang="en-GB" altLang="en-US" sz="4400" b="1" dirty="0">
                <a:solidFill>
                  <a:schemeClr val="bg1"/>
                </a:solidFill>
                <a:latin typeface="Times New Roman" panose="02020603050405020304" charset="0"/>
                <a:cs typeface="Times New Roman" panose="02020603050405020304" charset="0"/>
              </a:rPr>
              <a:t>2</a:t>
            </a:r>
            <a:r>
              <a:rPr lang="en-US" altLang="en-US" sz="4400" b="1" dirty="0">
                <a:solidFill>
                  <a:schemeClr val="bg1"/>
                </a:solidFill>
                <a:latin typeface="Times New Roman" panose="02020603050405020304" charset="0"/>
                <a:cs typeface="Times New Roman" panose="02020603050405020304" charset="0"/>
              </a:rPr>
              <a:t>: Dựa vào kết quả quan sát của mình, em hãy lập dàn ý bài văn miêu tả một cảnh sông nước (một vùng biển, một dòng sông, một con suối hay một hồ nước)  </a:t>
            </a:r>
            <a:endParaRPr lang="en-US" altLang="en-US" sz="4400" b="1" dirty="0">
              <a:solidFill>
                <a:schemeClr val="bg1"/>
              </a:solidFill>
              <a:latin typeface="Times New Roman" panose="02020603050405020304" charset="0"/>
              <a:ea typeface="Times New Roman" panose="02020603050405020304" charset="0"/>
              <a:cs typeface="Times New Roman" panose="02020603050405020304" charset="0"/>
            </a:endParaRPr>
          </a:p>
        </p:txBody>
      </p:sp>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753600" y="4914900"/>
            <a:ext cx="5582920" cy="399161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1000"/>
                                        <p:tgtEl>
                                          <p:spTgt spid="4103"/>
                                        </p:tgtEl>
                                      </p:cBhvr>
                                    </p:animEffect>
                                    <p:anim calcmode="lin" valueType="num">
                                      <p:cBhvr>
                                        <p:cTn id="8" dur="1000" fill="hold"/>
                                        <p:tgtEl>
                                          <p:spTgt spid="4103"/>
                                        </p:tgtEl>
                                        <p:attrNameLst>
                                          <p:attrName>ppt_x</p:attrName>
                                        </p:attrNameLst>
                                      </p:cBhvr>
                                      <p:tavLst>
                                        <p:tav tm="0">
                                          <p:val>
                                            <p:strVal val="#ppt_x"/>
                                          </p:val>
                                        </p:tav>
                                        <p:tav tm="100000">
                                          <p:val>
                                            <p:strVal val="#ppt_x"/>
                                          </p:val>
                                        </p:tav>
                                      </p:tavLst>
                                    </p:anim>
                                    <p:anim calcmode="lin" valueType="num">
                                      <p:cBhvr>
                                        <p:cTn id="9"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15013" y="3395889"/>
            <a:ext cx="4204138" cy="4114800"/>
          </a:xfrm>
          <a:prstGeom prst="rect">
            <a:avLst/>
          </a:prstGeom>
        </p:spPr>
      </p:pic>
      <p:pic>
        <p:nvPicPr>
          <p:cNvPr id="1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048820" y="3543342"/>
            <a:ext cx="4397752" cy="4114800"/>
          </a:xfrm>
          <a:prstGeom prst="rect">
            <a:avLst/>
          </a:prstGeom>
        </p:spPr>
      </p:pic>
      <p:pic>
        <p:nvPicPr>
          <p:cNvPr id="23" name="Picture 22"/>
          <p:cNvPicPr>
            <a:picLocks noChangeAspect="1"/>
          </p:cNvPicPr>
          <p:nvPr/>
        </p:nvPicPr>
        <p:blipFill>
          <a:blip r:embed="rId4"/>
          <a:srcRect l="12342"/>
          <a:stretch>
            <a:fillRect/>
          </a:stretch>
        </p:blipFill>
        <p:spPr>
          <a:xfrm>
            <a:off x="4267200" y="1104900"/>
            <a:ext cx="10033635" cy="1200150"/>
          </a:xfrm>
          <a:prstGeom prst="rect">
            <a:avLst/>
          </a:prstGeom>
        </p:spPr>
      </p:pic>
      <p:pic>
        <p:nvPicPr>
          <p:cNvPr id="24" name="Picture 23"/>
          <p:cNvPicPr>
            <a:picLocks noChangeAspect="1"/>
          </p:cNvPicPr>
          <p:nvPr/>
        </p:nvPicPr>
        <p:blipFill>
          <a:blip r:embed="rId5"/>
          <a:stretch>
            <a:fillRect/>
          </a:stretch>
        </p:blipFill>
        <p:spPr>
          <a:xfrm>
            <a:off x="5029593" y="4651242"/>
            <a:ext cx="2819400" cy="1228725"/>
          </a:xfrm>
          <a:prstGeom prst="rect">
            <a:avLst/>
          </a:prstGeom>
        </p:spPr>
      </p:pic>
      <p:pic>
        <p:nvPicPr>
          <p:cNvPr id="25" name="Picture 24"/>
          <p:cNvPicPr>
            <a:picLocks noChangeAspect="1"/>
          </p:cNvPicPr>
          <p:nvPr/>
        </p:nvPicPr>
        <p:blipFill>
          <a:blip r:embed="rId6"/>
          <a:stretch>
            <a:fillRect/>
          </a:stretch>
        </p:blipFill>
        <p:spPr>
          <a:xfrm>
            <a:off x="11544935" y="4838700"/>
            <a:ext cx="3552825" cy="122872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0" y="9029700"/>
            <a:ext cx="20426680" cy="2861945"/>
          </a:xfrm>
          <a:prstGeom prst="rect">
            <a:avLst/>
          </a:prstGeom>
        </p:spPr>
      </p:pic>
      <p:pic>
        <p:nvPicPr>
          <p:cNvPr id="27" name="Picture 26"/>
          <p:cNvPicPr>
            <a:picLocks noChangeAspect="1"/>
          </p:cNvPicPr>
          <p:nvPr/>
        </p:nvPicPr>
        <p:blipFill>
          <a:blip r:embed="rId4"/>
          <a:stretch>
            <a:fillRect/>
          </a:stretch>
        </p:blipFill>
        <p:spPr>
          <a:xfrm>
            <a:off x="9220200" y="5343541"/>
            <a:ext cx="9048103" cy="5062159"/>
          </a:xfrm>
          <a:prstGeom prst="rect">
            <a:avLst/>
          </a:prstGeom>
        </p:spPr>
      </p:pic>
      <p:pic>
        <p:nvPicPr>
          <p:cNvPr id="26" name="Picture 25"/>
          <p:cNvPicPr>
            <a:picLocks noChangeAspect="1"/>
          </p:cNvPicPr>
          <p:nvPr/>
        </p:nvPicPr>
        <p:blipFill>
          <a:blip r:embed="rId5"/>
          <a:stretch>
            <a:fillRect/>
          </a:stretch>
        </p:blipFill>
        <p:spPr>
          <a:xfrm>
            <a:off x="9220200" y="32338"/>
            <a:ext cx="9048103" cy="5339762"/>
          </a:xfrm>
          <a:prstGeom prst="rect">
            <a:avLst/>
          </a:prstGeom>
        </p:spPr>
      </p:pic>
      <p:pic>
        <p:nvPicPr>
          <p:cNvPr id="25" name="Picture 24"/>
          <p:cNvPicPr>
            <a:picLocks noChangeAspect="1"/>
          </p:cNvPicPr>
          <p:nvPr/>
        </p:nvPicPr>
        <p:blipFill>
          <a:blip r:embed="rId6"/>
          <a:stretch>
            <a:fillRect/>
          </a:stretch>
        </p:blipFill>
        <p:spPr>
          <a:xfrm>
            <a:off x="-37453" y="5355778"/>
            <a:ext cx="9258300" cy="5062159"/>
          </a:xfrm>
          <a:prstGeom prst="rect">
            <a:avLst/>
          </a:prstGeom>
        </p:spPr>
      </p:pic>
      <p:pic>
        <p:nvPicPr>
          <p:cNvPr id="24" name="Picture 23"/>
          <p:cNvPicPr>
            <a:picLocks noChangeAspect="1"/>
          </p:cNvPicPr>
          <p:nvPr/>
        </p:nvPicPr>
        <p:blipFill>
          <a:blip r:embed="rId7"/>
          <a:stretch>
            <a:fillRect/>
          </a:stretch>
        </p:blipFill>
        <p:spPr>
          <a:xfrm>
            <a:off x="19050" y="-6241"/>
            <a:ext cx="9296400" cy="5339762"/>
          </a:xfrm>
          <a:prstGeom prst="rect">
            <a:avLst/>
          </a:prstGeom>
        </p:spPr>
      </p:pic>
      <p:pic>
        <p:nvPicPr>
          <p:cNvPr id="2"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24700" y="3374058"/>
            <a:ext cx="4038600" cy="3538884"/>
          </a:xfrm>
          <a:prstGeom prst="rect">
            <a:avLst/>
          </a:prstGeom>
        </p:spPr>
      </p:pic>
      <p:pic>
        <p:nvPicPr>
          <p:cNvPr id="3" name="Picture 2"/>
          <p:cNvPicPr>
            <a:picLocks noChangeAspect="1"/>
          </p:cNvPicPr>
          <p:nvPr/>
        </p:nvPicPr>
        <p:blipFill>
          <a:blip r:embed="rId10"/>
          <a:stretch>
            <a:fillRect/>
          </a:stretch>
        </p:blipFill>
        <p:spPr>
          <a:xfrm>
            <a:off x="7734300" y="4529138"/>
            <a:ext cx="2819400" cy="1228725"/>
          </a:xfrm>
          <a:prstGeom prst="rect">
            <a:avLst/>
          </a:prstGeom>
          <a:solidFill>
            <a:schemeClr val="bg1">
              <a:alpha val="39000"/>
            </a:schemeClr>
          </a:solidFill>
          <a:ln>
            <a:noFill/>
          </a:ln>
        </p:spPr>
      </p:pic>
      <p:sp>
        <p:nvSpPr>
          <p:cNvPr id="11" name="TextBox 10"/>
          <p:cNvSpPr txBox="1"/>
          <p:nvPr/>
        </p:nvSpPr>
        <p:spPr>
          <a:xfrm>
            <a:off x="-19050" y="4507534"/>
            <a:ext cx="1786890" cy="830997"/>
          </a:xfrm>
          <a:prstGeom prst="rect">
            <a:avLst/>
          </a:prstGeom>
          <a:solidFill>
            <a:schemeClr val="bg1"/>
          </a:solidFill>
        </p:spPr>
        <p:txBody>
          <a:bodyPr wrap="square" rtlCol="0">
            <a:spAutoFit/>
          </a:bodyPr>
          <a:lstStyle/>
          <a:p>
            <a:pPr algn="ctr"/>
            <a:r>
              <a:rPr lang="en-US" sz="4800" b="1">
                <a:latin typeface="Times New Roman" panose="02020603050405020304" charset="0"/>
                <a:cs typeface="Times New Roman" panose="02020603050405020304" charset="0"/>
              </a:rPr>
              <a:t>Sáng</a:t>
            </a:r>
          </a:p>
        </p:txBody>
      </p:sp>
      <p:sp>
        <p:nvSpPr>
          <p:cNvPr id="12" name="TextBox 11"/>
          <p:cNvSpPr txBox="1"/>
          <p:nvPr/>
        </p:nvSpPr>
        <p:spPr>
          <a:xfrm>
            <a:off x="-19050" y="9567517"/>
            <a:ext cx="1786890" cy="830997"/>
          </a:xfrm>
          <a:prstGeom prst="rect">
            <a:avLst/>
          </a:prstGeom>
          <a:solidFill>
            <a:schemeClr val="bg1"/>
          </a:solidFill>
        </p:spPr>
        <p:txBody>
          <a:bodyPr wrap="square" rtlCol="0">
            <a:spAutoFit/>
          </a:bodyPr>
          <a:lstStyle/>
          <a:p>
            <a:pPr algn="ctr"/>
            <a:r>
              <a:rPr lang="en-US" sz="4800" b="1">
                <a:latin typeface="Times New Roman" panose="02020603050405020304" charset="0"/>
                <a:cs typeface="Times New Roman" panose="02020603050405020304" charset="0"/>
              </a:rPr>
              <a:t>Trưa</a:t>
            </a:r>
          </a:p>
        </p:txBody>
      </p:sp>
      <p:sp>
        <p:nvSpPr>
          <p:cNvPr id="13" name="TextBox 12"/>
          <p:cNvSpPr txBox="1"/>
          <p:nvPr/>
        </p:nvSpPr>
        <p:spPr>
          <a:xfrm>
            <a:off x="9277350" y="0"/>
            <a:ext cx="1786890" cy="830997"/>
          </a:xfrm>
          <a:prstGeom prst="rect">
            <a:avLst/>
          </a:prstGeom>
          <a:solidFill>
            <a:schemeClr val="bg1"/>
          </a:solidFill>
        </p:spPr>
        <p:txBody>
          <a:bodyPr wrap="square" rtlCol="0">
            <a:spAutoFit/>
          </a:bodyPr>
          <a:lstStyle/>
          <a:p>
            <a:pPr algn="ctr"/>
            <a:r>
              <a:rPr lang="en-US" sz="4800" b="1">
                <a:latin typeface="Times New Roman" panose="02020603050405020304" charset="0"/>
                <a:cs typeface="Times New Roman" panose="02020603050405020304" charset="0"/>
              </a:rPr>
              <a:t>Chiều</a:t>
            </a:r>
          </a:p>
        </p:txBody>
      </p:sp>
      <p:sp>
        <p:nvSpPr>
          <p:cNvPr id="14" name="TextBox 13"/>
          <p:cNvSpPr txBox="1"/>
          <p:nvPr/>
        </p:nvSpPr>
        <p:spPr>
          <a:xfrm>
            <a:off x="16557613" y="5656179"/>
            <a:ext cx="1786890" cy="830997"/>
          </a:xfrm>
          <a:prstGeom prst="rect">
            <a:avLst/>
          </a:prstGeom>
          <a:solidFill>
            <a:schemeClr val="bg1"/>
          </a:solidFill>
        </p:spPr>
        <p:txBody>
          <a:bodyPr wrap="square" rtlCol="0">
            <a:spAutoFit/>
          </a:bodyPr>
          <a:lstStyle/>
          <a:p>
            <a:pPr algn="ctr"/>
            <a:r>
              <a:rPr lang="en-US" sz="4800" b="1">
                <a:latin typeface="Times New Roman" panose="02020603050405020304" charset="0"/>
                <a:cs typeface="Times New Roman" panose="02020603050405020304" charset="0"/>
              </a:rPr>
              <a:t>Tối</a:t>
            </a:r>
          </a:p>
        </p:txBody>
      </p:sp>
      <p:sp>
        <p:nvSpPr>
          <p:cNvPr id="22" name="AutoShape 2" descr="Phong cách trung quốc mực phong cảnh bầu trời đêm ngư dân đánh cá | Công cụ  đồ họa PSD Tải xuống miễn phí - Pikbest"/>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0" y="9029700"/>
            <a:ext cx="20426680" cy="2861945"/>
          </a:xfrm>
          <a:prstGeom prst="rect">
            <a:avLst/>
          </a:prstGeom>
        </p:spPr>
      </p:pic>
      <p:pic>
        <p:nvPicPr>
          <p:cNvPr id="29" name="Picture 28"/>
          <p:cNvPicPr>
            <a:picLocks noChangeAspect="1"/>
          </p:cNvPicPr>
          <p:nvPr/>
        </p:nvPicPr>
        <p:blipFill rotWithShape="1">
          <a:blip r:embed="rId4"/>
          <a:srcRect l="49573" r="84"/>
          <a:stretch>
            <a:fillRect/>
          </a:stretch>
        </p:blipFill>
        <p:spPr>
          <a:xfrm>
            <a:off x="9376410" y="-49530"/>
            <a:ext cx="8911590" cy="10424795"/>
          </a:xfrm>
          <a:prstGeom prst="rect">
            <a:avLst/>
          </a:prstGeom>
        </p:spPr>
      </p:pic>
      <p:pic>
        <p:nvPicPr>
          <p:cNvPr id="28" name="Picture 27"/>
          <p:cNvPicPr>
            <a:picLocks noChangeAspect="1"/>
          </p:cNvPicPr>
          <p:nvPr/>
        </p:nvPicPr>
        <p:blipFill rotWithShape="1">
          <a:blip r:embed="rId4"/>
          <a:srcRect r="50000"/>
          <a:stretch>
            <a:fillRect/>
          </a:stretch>
        </p:blipFill>
        <p:spPr>
          <a:xfrm>
            <a:off x="-55245" y="-5080"/>
            <a:ext cx="9453245" cy="10333355"/>
          </a:xfrm>
          <a:prstGeom prst="rect">
            <a:avLst/>
          </a:prstGeom>
        </p:spPr>
      </p:pic>
      <p:sp>
        <p:nvSpPr>
          <p:cNvPr id="15" name="TextBox 14"/>
          <p:cNvSpPr txBox="1"/>
          <p:nvPr/>
        </p:nvSpPr>
        <p:spPr>
          <a:xfrm>
            <a:off x="-93345" y="1493124"/>
            <a:ext cx="1786890" cy="830997"/>
          </a:xfrm>
          <a:prstGeom prst="rect">
            <a:avLst/>
          </a:prstGeom>
          <a:solidFill>
            <a:schemeClr val="bg1"/>
          </a:solidFill>
        </p:spPr>
        <p:txBody>
          <a:bodyPr wrap="square" rtlCol="0">
            <a:spAutoFit/>
          </a:bodyPr>
          <a:lstStyle/>
          <a:p>
            <a:pPr algn="ctr"/>
            <a:r>
              <a:rPr lang="en-US" sz="4800" b="1">
                <a:latin typeface="Times New Roman" panose="02020603050405020304" charset="0"/>
                <a:cs typeface="Times New Roman" panose="02020603050405020304" charset="0"/>
              </a:rPr>
              <a:t>Xuân</a:t>
            </a:r>
          </a:p>
        </p:txBody>
      </p:sp>
      <p:sp>
        <p:nvSpPr>
          <p:cNvPr id="16" name="TextBox 15"/>
          <p:cNvSpPr txBox="1"/>
          <p:nvPr/>
        </p:nvSpPr>
        <p:spPr>
          <a:xfrm>
            <a:off x="5255472" y="1560756"/>
            <a:ext cx="1786890" cy="830997"/>
          </a:xfrm>
          <a:prstGeom prst="rect">
            <a:avLst/>
          </a:prstGeom>
          <a:solidFill>
            <a:schemeClr val="bg1"/>
          </a:solidFill>
        </p:spPr>
        <p:txBody>
          <a:bodyPr wrap="square" rtlCol="0">
            <a:spAutoFit/>
          </a:bodyPr>
          <a:lstStyle/>
          <a:p>
            <a:pPr algn="ctr"/>
            <a:r>
              <a:rPr lang="en-US" sz="4800" b="1">
                <a:latin typeface="Times New Roman" panose="02020603050405020304" charset="0"/>
                <a:cs typeface="Times New Roman" panose="02020603050405020304" charset="0"/>
              </a:rPr>
              <a:t>Hạ</a:t>
            </a:r>
          </a:p>
        </p:txBody>
      </p:sp>
      <p:sp>
        <p:nvSpPr>
          <p:cNvPr id="17" name="TextBox 16"/>
          <p:cNvSpPr txBox="1"/>
          <p:nvPr/>
        </p:nvSpPr>
        <p:spPr>
          <a:xfrm>
            <a:off x="10566188" y="1560755"/>
            <a:ext cx="1786890" cy="830997"/>
          </a:xfrm>
          <a:prstGeom prst="rect">
            <a:avLst/>
          </a:prstGeom>
          <a:solidFill>
            <a:schemeClr val="bg1"/>
          </a:solidFill>
        </p:spPr>
        <p:txBody>
          <a:bodyPr wrap="square" rtlCol="0">
            <a:spAutoFit/>
          </a:bodyPr>
          <a:lstStyle/>
          <a:p>
            <a:pPr algn="ctr"/>
            <a:r>
              <a:rPr lang="en-US" sz="4800" b="1">
                <a:latin typeface="Times New Roman" panose="02020603050405020304" charset="0"/>
                <a:cs typeface="Times New Roman" panose="02020603050405020304" charset="0"/>
              </a:rPr>
              <a:t>Thu</a:t>
            </a:r>
          </a:p>
        </p:txBody>
      </p:sp>
      <p:sp>
        <p:nvSpPr>
          <p:cNvPr id="18" name="TextBox 17"/>
          <p:cNvSpPr txBox="1"/>
          <p:nvPr/>
        </p:nvSpPr>
        <p:spPr>
          <a:xfrm>
            <a:off x="16048991" y="1632898"/>
            <a:ext cx="1786890" cy="830997"/>
          </a:xfrm>
          <a:prstGeom prst="rect">
            <a:avLst/>
          </a:prstGeom>
          <a:solidFill>
            <a:schemeClr val="bg1"/>
          </a:solidFill>
        </p:spPr>
        <p:txBody>
          <a:bodyPr wrap="square" rtlCol="0">
            <a:spAutoFit/>
          </a:bodyPr>
          <a:lstStyle/>
          <a:p>
            <a:pPr algn="ctr"/>
            <a:r>
              <a:rPr lang="en-US" sz="4800" b="1">
                <a:latin typeface="Times New Roman" panose="02020603050405020304" charset="0"/>
                <a:cs typeface="Times New Roman" panose="02020603050405020304" charset="0"/>
              </a:rPr>
              <a:t>Đông</a:t>
            </a:r>
          </a:p>
        </p:txBody>
      </p:sp>
      <p:sp>
        <p:nvSpPr>
          <p:cNvPr id="22" name="AutoShape 2" descr="Phong cách trung quốc mực phong cảnh bầu trời đêm ngư dân đánh cá | Công cụ  đồ họa PSD Tải xuống miễn phí - Pikbest"/>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124700" y="3374058"/>
            <a:ext cx="4038600" cy="3538884"/>
          </a:xfrm>
          <a:prstGeom prst="rect">
            <a:avLst/>
          </a:prstGeom>
        </p:spPr>
      </p:pic>
      <p:pic>
        <p:nvPicPr>
          <p:cNvPr id="6" name="Picture 5"/>
          <p:cNvPicPr>
            <a:picLocks noChangeAspect="1"/>
          </p:cNvPicPr>
          <p:nvPr/>
        </p:nvPicPr>
        <p:blipFill>
          <a:blip r:embed="rId7"/>
          <a:stretch>
            <a:fillRect/>
          </a:stretch>
        </p:blipFill>
        <p:spPr>
          <a:xfrm>
            <a:off x="7734300" y="4529138"/>
            <a:ext cx="2819400" cy="1228725"/>
          </a:xfrm>
          <a:prstGeom prst="rect">
            <a:avLst/>
          </a:prstGeom>
          <a:solidFill>
            <a:schemeClr val="bg1">
              <a:alpha val="39000"/>
            </a:schemeClr>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53" presetClass="entr" presetSubtype="16"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53" presetClass="entr" presetSubtype="16"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24200" y="1961605"/>
            <a:ext cx="4397752" cy="4114800"/>
          </a:xfrm>
          <a:prstGeom prst="rect">
            <a:avLst/>
          </a:prstGeom>
        </p:spPr>
      </p:pic>
      <p:pic>
        <p:nvPicPr>
          <p:cNvPr id="25" name="Picture 24"/>
          <p:cNvPicPr>
            <a:picLocks noChangeAspect="1"/>
          </p:cNvPicPr>
          <p:nvPr/>
        </p:nvPicPr>
        <p:blipFill>
          <a:blip r:embed="rId5"/>
          <a:stretch>
            <a:fillRect/>
          </a:stretch>
        </p:blipFill>
        <p:spPr>
          <a:xfrm>
            <a:off x="3620315" y="3256963"/>
            <a:ext cx="3552825" cy="1228725"/>
          </a:xfrm>
          <a:prstGeom prst="rect">
            <a:avLst/>
          </a:prstGeom>
        </p:spPr>
      </p:pic>
      <p:sp>
        <p:nvSpPr>
          <p:cNvPr id="6" name="TextBox 5"/>
          <p:cNvSpPr txBox="1"/>
          <p:nvPr/>
        </p:nvSpPr>
        <p:spPr>
          <a:xfrm>
            <a:off x="9503728" y="2523857"/>
            <a:ext cx="5739072" cy="1200329"/>
          </a:xfrm>
          <a:prstGeom prst="rect">
            <a:avLst/>
          </a:prstGeom>
          <a:noFill/>
        </p:spPr>
        <p:txBody>
          <a:bodyPr wrap="none" rtlCol="0">
            <a:spAutoFit/>
          </a:bodyPr>
          <a:lstStyle/>
          <a:p>
            <a:r>
              <a:rPr lang="en-US" sz="7200" b="1" i="1">
                <a:latin typeface="Times New Roman" panose="02020603050405020304" charset="0"/>
                <a:cs typeface="Times New Roman" panose="02020603050405020304" charset="0"/>
              </a:rPr>
              <a:t>Từ xa đến gần</a:t>
            </a:r>
          </a:p>
        </p:txBody>
      </p:sp>
      <p:sp>
        <p:nvSpPr>
          <p:cNvPr id="19" name="TextBox 18"/>
          <p:cNvSpPr txBox="1"/>
          <p:nvPr/>
        </p:nvSpPr>
        <p:spPr>
          <a:xfrm>
            <a:off x="7945546" y="5162550"/>
            <a:ext cx="7431843" cy="1200329"/>
          </a:xfrm>
          <a:prstGeom prst="rect">
            <a:avLst/>
          </a:prstGeom>
          <a:noFill/>
        </p:spPr>
        <p:txBody>
          <a:bodyPr wrap="none" rtlCol="0">
            <a:spAutoFit/>
          </a:bodyPr>
          <a:lstStyle/>
          <a:p>
            <a:r>
              <a:rPr lang="en-US" sz="7200" b="1" i="1">
                <a:latin typeface="Times New Roman" panose="02020603050405020304" charset="0"/>
                <a:cs typeface="Times New Roman" panose="02020603050405020304" charset="0"/>
              </a:rPr>
              <a:t>Từ cao xuống thấp</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3" name="AutoShape 3"/>
          <p:cNvSpPr/>
          <p:nvPr/>
        </p:nvSpPr>
        <p:spPr>
          <a:xfrm>
            <a:off x="127236" y="4152900"/>
            <a:ext cx="11970822" cy="38100"/>
          </a:xfrm>
          <a:prstGeom prst="rect">
            <a:avLst/>
          </a:prstGeom>
          <a:solidFill>
            <a:srgbClr val="524C4C"/>
          </a:solidFill>
        </p:spPr>
      </p:sp>
      <p:sp>
        <p:nvSpPr>
          <p:cNvPr id="5" name="AutoShape 5"/>
          <p:cNvSpPr/>
          <p:nvPr/>
        </p:nvSpPr>
        <p:spPr>
          <a:xfrm>
            <a:off x="1545590" y="4269740"/>
            <a:ext cx="1882775" cy="4001135"/>
          </a:xfrm>
          <a:prstGeom prst="rect">
            <a:avLst/>
          </a:prstGeom>
          <a:solidFill>
            <a:srgbClr val="C0E1E1"/>
          </a:solidFill>
        </p:spPr>
        <p:txBody>
          <a:bodyPr/>
          <a:lstStyle/>
          <a:p>
            <a:endParaRPr lang="en-US"/>
          </a:p>
        </p:txBody>
      </p:sp>
      <p:pic>
        <p:nvPicPr>
          <p:cNvPr id="6" name="Picture 6"/>
          <p:cNvPicPr>
            <a:picLocks noChangeAspect="1"/>
          </p:cNvPicPr>
          <p:nvPr/>
        </p:nvPicPr>
        <p:blipFill>
          <a:blip r:embed="rId2"/>
          <a:srcRect l="5900" r="5900"/>
          <a:stretch>
            <a:fillRect/>
          </a:stretch>
        </p:blipFill>
        <p:spPr>
          <a:xfrm>
            <a:off x="2205990" y="4789805"/>
            <a:ext cx="2616200" cy="4084320"/>
          </a:xfrm>
          <a:prstGeom prst="rect">
            <a:avLst/>
          </a:prstGeom>
        </p:spPr>
      </p:pic>
      <p:sp>
        <p:nvSpPr>
          <p:cNvPr id="7" name="AutoShape 7"/>
          <p:cNvSpPr/>
          <p:nvPr/>
        </p:nvSpPr>
        <p:spPr>
          <a:xfrm>
            <a:off x="4427707" y="8490828"/>
            <a:ext cx="789063" cy="767472"/>
          </a:xfrm>
          <a:prstGeom prst="rect">
            <a:avLst/>
          </a:prstGeom>
          <a:solidFill>
            <a:srgbClr val="C0E1E1"/>
          </a:solidFill>
        </p:spPr>
      </p:sp>
      <p:sp>
        <p:nvSpPr>
          <p:cNvPr id="8" name="AutoShape 8"/>
          <p:cNvSpPr/>
          <p:nvPr/>
        </p:nvSpPr>
        <p:spPr>
          <a:xfrm>
            <a:off x="6563995" y="4269740"/>
            <a:ext cx="1882775" cy="4001135"/>
          </a:xfrm>
          <a:prstGeom prst="rect">
            <a:avLst/>
          </a:prstGeom>
          <a:solidFill>
            <a:srgbClr val="C0E1E1"/>
          </a:solidFill>
        </p:spPr>
        <p:txBody>
          <a:bodyPr/>
          <a:lstStyle/>
          <a:p>
            <a:endParaRPr lang="en-US"/>
          </a:p>
        </p:txBody>
      </p:sp>
      <p:pic>
        <p:nvPicPr>
          <p:cNvPr id="9" name="Picture 9"/>
          <p:cNvPicPr>
            <a:picLocks noChangeAspect="1"/>
          </p:cNvPicPr>
          <p:nvPr/>
        </p:nvPicPr>
        <p:blipFill>
          <a:blip r:embed="rId3"/>
          <a:srcRect l="15247" r="36711"/>
          <a:stretch>
            <a:fillRect/>
          </a:stretch>
        </p:blipFill>
        <p:spPr>
          <a:xfrm>
            <a:off x="7293610" y="4789805"/>
            <a:ext cx="2616200" cy="4084320"/>
          </a:xfrm>
          <a:prstGeom prst="rect">
            <a:avLst/>
          </a:prstGeom>
        </p:spPr>
      </p:pic>
      <p:sp>
        <p:nvSpPr>
          <p:cNvPr id="10" name="AutoShape 10"/>
          <p:cNvSpPr/>
          <p:nvPr/>
        </p:nvSpPr>
        <p:spPr>
          <a:xfrm>
            <a:off x="9515556" y="8490828"/>
            <a:ext cx="789063" cy="767472"/>
          </a:xfrm>
          <a:prstGeom prst="rect">
            <a:avLst/>
          </a:prstGeom>
          <a:solidFill>
            <a:srgbClr val="C0E1E1"/>
          </a:solidFill>
        </p:spPr>
      </p:sp>
      <p:sp>
        <p:nvSpPr>
          <p:cNvPr id="11" name="AutoShape 11"/>
          <p:cNvSpPr/>
          <p:nvPr/>
        </p:nvSpPr>
        <p:spPr>
          <a:xfrm>
            <a:off x="11582400" y="4305300"/>
            <a:ext cx="1882775" cy="4001135"/>
          </a:xfrm>
          <a:prstGeom prst="rect">
            <a:avLst/>
          </a:prstGeom>
          <a:solidFill>
            <a:srgbClr val="C0E1E1"/>
          </a:solidFill>
        </p:spPr>
        <p:txBody>
          <a:bodyPr/>
          <a:lstStyle/>
          <a:p>
            <a:endParaRPr lang="en-US"/>
          </a:p>
        </p:txBody>
      </p:sp>
      <p:pic>
        <p:nvPicPr>
          <p:cNvPr id="12" name="Picture 12"/>
          <p:cNvPicPr>
            <a:picLocks noChangeAspect="1"/>
          </p:cNvPicPr>
          <p:nvPr/>
        </p:nvPicPr>
        <p:blipFill>
          <a:blip r:embed="rId4"/>
          <a:srcRect l="28701" r="28701"/>
          <a:stretch>
            <a:fillRect/>
          </a:stretch>
        </p:blipFill>
        <p:spPr>
          <a:xfrm>
            <a:off x="12381865" y="4789805"/>
            <a:ext cx="2616200" cy="4084320"/>
          </a:xfrm>
          <a:prstGeom prst="rect">
            <a:avLst/>
          </a:prstGeom>
        </p:spPr>
      </p:pic>
      <p:sp>
        <p:nvSpPr>
          <p:cNvPr id="13" name="AutoShape 13"/>
          <p:cNvSpPr/>
          <p:nvPr/>
        </p:nvSpPr>
        <p:spPr>
          <a:xfrm>
            <a:off x="14603406" y="8490828"/>
            <a:ext cx="789063" cy="767472"/>
          </a:xfrm>
          <a:prstGeom prst="rect">
            <a:avLst/>
          </a:prstGeom>
          <a:solidFill>
            <a:srgbClr val="C0E1E1"/>
          </a:solidFill>
        </p:spPr>
      </p:sp>
      <p:pic>
        <p:nvPicPr>
          <p:cNvPr id="4" name="Picture 3"/>
          <p:cNvPicPr>
            <a:picLocks noChangeAspect="1"/>
          </p:cNvPicPr>
          <p:nvPr/>
        </p:nvPicPr>
        <p:blipFill>
          <a:blip r:embed="rId5"/>
          <a:stretch>
            <a:fillRect/>
          </a:stretch>
        </p:blipFill>
        <p:spPr>
          <a:xfrm>
            <a:off x="2057400" y="800100"/>
            <a:ext cx="12773025" cy="2867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500"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500"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500"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500" fill="hold">
                                          <p:stCondLst>
                                            <p:cond delay="0"/>
                                          </p:stCondLst>
                                        </p:cTn>
                                        <p:tgtEl>
                                          <p:spTgt spid="9"/>
                                        </p:tgtEl>
                                        <p:attrNameLst>
                                          <p:attrName>style.visibility</p:attrName>
                                        </p:attrNameLst>
                                      </p:cBhvr>
                                      <p:to>
                                        <p:strVal val="visible"/>
                                      </p:to>
                                    </p:set>
                                    <p:animEffect transition="in" filter="wheel(1)">
                                      <p:cBhvr>
                                        <p:cTn id="23" dur="500"/>
                                        <p:tgtEl>
                                          <p:spTgt spid="9"/>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500" fill="hold">
                                          <p:stCondLst>
                                            <p:cond delay="0"/>
                                          </p:stCondLst>
                                        </p:cTn>
                                        <p:tgtEl>
                                          <p:spTgt spid="10"/>
                                        </p:tgtEl>
                                        <p:attrNameLst>
                                          <p:attrName>style.visibility</p:attrName>
                                        </p:attrNameLst>
                                      </p:cBhvr>
                                      <p:to>
                                        <p:strVal val="visible"/>
                                      </p:to>
                                    </p:set>
                                    <p:animEffect transition="in" filter="wheel(1)">
                                      <p:cBhvr>
                                        <p:cTn id="27" dur="500"/>
                                        <p:tgtEl>
                                          <p:spTgt spid="10"/>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500" fill="hold">
                                          <p:stCondLst>
                                            <p:cond delay="0"/>
                                          </p:stCondLst>
                                        </p:cTn>
                                        <p:tgtEl>
                                          <p:spTgt spid="11"/>
                                        </p:tgtEl>
                                        <p:attrNameLst>
                                          <p:attrName>style.visibility</p:attrName>
                                        </p:attrNameLst>
                                      </p:cBhvr>
                                      <p:to>
                                        <p:strVal val="visible"/>
                                      </p:to>
                                    </p:set>
                                    <p:animEffect transition="in" filter="wheel(1)">
                                      <p:cBhvr>
                                        <p:cTn id="31" dur="500"/>
                                        <p:tgtEl>
                                          <p:spTgt spid="11"/>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500" fill="hold">
                                          <p:stCondLst>
                                            <p:cond delay="0"/>
                                          </p:stCondLst>
                                        </p:cTn>
                                        <p:tgtEl>
                                          <p:spTgt spid="12"/>
                                        </p:tgtEl>
                                        <p:attrNameLst>
                                          <p:attrName>style.visibility</p:attrName>
                                        </p:attrNameLst>
                                      </p:cBhvr>
                                      <p:to>
                                        <p:strVal val="visible"/>
                                      </p:to>
                                    </p:set>
                                    <p:animEffect transition="in" filter="wheel(1)">
                                      <p:cBhvr>
                                        <p:cTn id="35" dur="500"/>
                                        <p:tgtEl>
                                          <p:spTgt spid="12"/>
                                        </p:tgtEl>
                                      </p:cBhvr>
                                    </p:animEffect>
                                  </p:childTnLst>
                                </p:cTn>
                              </p:par>
                            </p:childTnLst>
                          </p:cTn>
                        </p:par>
                        <p:par>
                          <p:cTn id="36" fill="hold">
                            <p:stCondLst>
                              <p:cond delay="4000"/>
                            </p:stCondLst>
                            <p:childTnLst>
                              <p:par>
                                <p:cTn id="37" presetID="21" presetClass="entr" presetSubtype="1" fill="hold" nodeType="afterEffect">
                                  <p:stCondLst>
                                    <p:cond delay="0"/>
                                  </p:stCondLst>
                                  <p:childTnLst>
                                    <p:set>
                                      <p:cBhvr>
                                        <p:cTn id="38" dur="500" fill="hold">
                                          <p:stCondLst>
                                            <p:cond delay="0"/>
                                          </p:stCondLst>
                                        </p:cTn>
                                        <p:tgtEl>
                                          <p:spTgt spid="13"/>
                                        </p:tgtEl>
                                        <p:attrNameLst>
                                          <p:attrName>style.visibility</p:attrName>
                                        </p:attrNameLst>
                                      </p:cBhvr>
                                      <p:to>
                                        <p:strVal val="visible"/>
                                      </p:to>
                                    </p:set>
                                    <p:animEffect transition="in" filter="wheel(1)">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in)">
                                      <p:cBhvr>
                                        <p:cTn id="4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100" name="Text Box 99"/>
          <p:cNvSpPr txBox="1"/>
          <p:nvPr/>
        </p:nvSpPr>
        <p:spPr>
          <a:xfrm>
            <a:off x="4495800" y="2628900"/>
            <a:ext cx="11451590" cy="5908040"/>
          </a:xfrm>
          <a:prstGeom prst="rect">
            <a:avLst/>
          </a:prstGeom>
          <a:noFill/>
          <a:ln w="9525">
            <a:noFill/>
          </a:ln>
        </p:spPr>
        <p:txBody>
          <a:bodyPr wrap="square">
            <a:spAutoFit/>
          </a:bodyPr>
          <a:lstStyle/>
          <a:p>
            <a:pPr indent="934720" algn="l">
              <a:buNone/>
            </a:pPr>
            <a:r>
              <a:rPr lang="en-US" sz="5400" b="1">
                <a:solidFill>
                  <a:srgbClr val="002060"/>
                </a:solidFill>
                <a:latin typeface="Times New Roman" panose="02020603050405020304" charset="0"/>
              </a:rPr>
              <a:t>Nhận biết được cách quan sát khi tả cảnh trong hai đoạn văn trích</a:t>
            </a:r>
            <a:r>
              <a:rPr lang="en-GB" altLang="en-US" sz="5400" b="1">
                <a:solidFill>
                  <a:srgbClr val="002060"/>
                </a:solidFill>
                <a:latin typeface="Times New Roman" panose="02020603050405020304" charset="0"/>
              </a:rPr>
              <a:t>.</a:t>
            </a:r>
          </a:p>
          <a:p>
            <a:pPr indent="934720" algn="l">
              <a:buNone/>
            </a:pPr>
            <a:endParaRPr lang="en-US" sz="5400" b="1">
              <a:solidFill>
                <a:srgbClr val="002060"/>
              </a:solidFill>
              <a:latin typeface="Times New Roman" panose="02020603050405020304" charset="0"/>
            </a:endParaRPr>
          </a:p>
          <a:p>
            <a:pPr indent="982345" algn="l">
              <a:buNone/>
            </a:pPr>
            <a:r>
              <a:rPr lang="en-US" sz="5400" b="1">
                <a:solidFill>
                  <a:srgbClr val="002060"/>
                </a:solidFill>
                <a:latin typeface="Times New Roman" panose="02020603050405020304" charset="0"/>
              </a:rPr>
              <a:t>Biết lập dàn ý chi tiết cho bài văn miêu tả một cảnh sông nước. </a:t>
            </a:r>
          </a:p>
          <a:p>
            <a:pPr indent="982345" algn="l">
              <a:buNone/>
            </a:pPr>
            <a:endParaRPr lang="en-US" sz="5400" b="1">
              <a:solidFill>
                <a:srgbClr val="002060"/>
              </a:solidFill>
              <a:latin typeface="Times New Roman" panose="02020603050405020304" charset="0"/>
            </a:endParaRPr>
          </a:p>
          <a:p>
            <a:pPr indent="958215" algn="l">
              <a:buNone/>
            </a:pPr>
            <a:r>
              <a:rPr lang="en-GB" altLang="en-US" sz="5400" b="1">
                <a:solidFill>
                  <a:srgbClr val="002060"/>
                </a:solidFill>
                <a:latin typeface="Times New Roman" panose="02020603050405020304" charset="0"/>
              </a:rPr>
              <a:t>Y</a:t>
            </a:r>
            <a:r>
              <a:rPr lang="en-US" sz="5400" b="1">
                <a:solidFill>
                  <a:srgbClr val="002060"/>
                </a:solidFill>
                <a:latin typeface="Times New Roman" panose="02020603050405020304" charset="0"/>
              </a:rPr>
              <a:t>êu quý thiên nhiên.</a:t>
            </a:r>
          </a:p>
        </p:txBody>
      </p:sp>
      <p:pic>
        <p:nvPicPr>
          <p:cNvPr id="12" name="Picture 11"/>
          <p:cNvPicPr>
            <a:picLocks noChangeAspect="1"/>
          </p:cNvPicPr>
          <p:nvPr/>
        </p:nvPicPr>
        <p:blipFill>
          <a:blip r:embed="rId3"/>
          <a:stretch>
            <a:fillRect/>
          </a:stretch>
        </p:blipFill>
        <p:spPr>
          <a:xfrm>
            <a:off x="685800" y="572135"/>
            <a:ext cx="3829050" cy="1466850"/>
          </a:xfrm>
          <a:prstGeom prst="rect">
            <a:avLst/>
          </a:prstGeom>
        </p:spPr>
      </p:pic>
      <p:pic>
        <p:nvPicPr>
          <p:cNvPr id="2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86200" y="4838700"/>
            <a:ext cx="1314450" cy="1329690"/>
          </a:xfrm>
          <a:prstGeom prst="rect">
            <a:avLst/>
          </a:prstGeom>
        </p:spPr>
      </p:pic>
      <p:pic>
        <p:nvPicPr>
          <p:cNvPr id="29"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86200" y="2247900"/>
            <a:ext cx="1314450" cy="1329690"/>
          </a:xfrm>
          <a:prstGeom prst="rect">
            <a:avLst/>
          </a:prstGeom>
        </p:spPr>
      </p:pic>
      <p:pic>
        <p:nvPicPr>
          <p:cNvPr id="30"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86200" y="7277100"/>
            <a:ext cx="1314450" cy="13296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29"/>
                                        </p:tgtEl>
                                      </p:cBhvr>
                                      <p:by x="150000" y="150000"/>
                                    </p:animScale>
                                  </p:childTnLst>
                                </p:cTn>
                              </p:par>
                              <p:par>
                                <p:cTn id="17" presetID="6" presetClass="emph" presetSubtype="0" fill="hold" nodeType="withEffect">
                                  <p:stCondLst>
                                    <p:cond delay="0"/>
                                  </p:stCondLst>
                                  <p:childTnLst>
                                    <p:animScale>
                                      <p:cBhvr>
                                        <p:cTn id="18" dur="2000" fill="hold"/>
                                        <p:tgtEl>
                                          <p:spTgt spid="28"/>
                                        </p:tgtEl>
                                      </p:cBhvr>
                                      <p:by x="150000" y="150000"/>
                                    </p:animScale>
                                  </p:childTnLst>
                                </p:cTn>
                              </p:par>
                              <p:par>
                                <p:cTn id="19" presetID="6" presetClass="emph" presetSubtype="0" fill="hold" nodeType="withEffect">
                                  <p:stCondLst>
                                    <p:cond delay="0"/>
                                  </p:stCondLst>
                                  <p:childTnLst>
                                    <p:animScale>
                                      <p:cBhvr>
                                        <p:cTn id="20" dur="2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81000" y="647700"/>
            <a:ext cx="17025620" cy="6862445"/>
          </a:xfrm>
          <a:prstGeom prst="rect">
            <a:avLst/>
          </a:prstGeom>
          <a:noFill/>
        </p:spPr>
        <p:txBody>
          <a:bodyPr wrap="square" rtlCol="0" anchor="t">
            <a:spAutoFit/>
          </a:bodyPr>
          <a:lstStyle/>
          <a:p>
            <a:r>
              <a:rPr lang="en-GB" altLang="en-US" sz="4000" b="1">
                <a:latin typeface="Calibri" panose="020F0502020204030204" charset="0"/>
                <a:cs typeface="Calibri" panose="020F0502020204030204" charset="0"/>
              </a:rPr>
              <a:t>1. Mở bài: Giới thiệu con sông.</a:t>
            </a:r>
          </a:p>
          <a:p>
            <a:r>
              <a:rPr lang="en-GB" altLang="en-US" sz="4000">
                <a:latin typeface="Calibri" panose="020F0502020204030204" charset="0"/>
                <a:cs typeface="Calibri" panose="020F0502020204030204" charset="0"/>
              </a:rPr>
              <a:t>- Con sông tên gì?</a:t>
            </a:r>
          </a:p>
          <a:p>
            <a:r>
              <a:rPr lang="en-GB" altLang="en-US" sz="4000">
                <a:latin typeface="Calibri" panose="020F0502020204030204" charset="0"/>
                <a:cs typeface="Calibri" panose="020F0502020204030204" charset="0"/>
              </a:rPr>
              <a:t>- Ở đâu? Chảy qua địa phận nào?</a:t>
            </a:r>
          </a:p>
          <a:p>
            <a:r>
              <a:rPr lang="en-GB" altLang="en-US" sz="4000">
                <a:latin typeface="Calibri" panose="020F0502020204030204" charset="0"/>
                <a:cs typeface="Calibri" panose="020F0502020204030204" charset="0"/>
              </a:rPr>
              <a:t>- Vì sao em tả?</a:t>
            </a:r>
          </a:p>
          <a:p>
            <a:r>
              <a:rPr lang="en-GB" altLang="en-US" sz="4000" b="1">
                <a:latin typeface="Calibri" panose="020F0502020204030204" charset="0"/>
                <a:cs typeface="Calibri" panose="020F0502020204030204" charset="0"/>
                <a:sym typeface="+mn-ea"/>
              </a:rPr>
              <a:t>2. Thân bài:</a:t>
            </a:r>
            <a:endParaRPr lang="en-GB" altLang="en-US" sz="4000">
              <a:latin typeface="Calibri" panose="020F0502020204030204" charset="0"/>
              <a:cs typeface="Calibri" panose="020F0502020204030204" charset="0"/>
            </a:endParaRPr>
          </a:p>
          <a:p>
            <a:pPr algn="l">
              <a:buClrTx/>
              <a:buSzTx/>
              <a:buFontTx/>
            </a:pPr>
            <a:r>
              <a:rPr lang="en-GB" altLang="en-US" sz="4000" b="1" i="1">
                <a:latin typeface="Calibri" panose="020F0502020204030204" charset="0"/>
                <a:cs typeface="Calibri" panose="020F0502020204030204" charset="0"/>
                <a:sym typeface="+mn-ea"/>
              </a:rPr>
              <a:t>a) Tả bao quát:</a:t>
            </a:r>
            <a:endParaRPr lang="en-GB" altLang="en-US" sz="4000" b="1" i="1">
              <a:latin typeface="Calibri" panose="020F0502020204030204" charset="0"/>
              <a:cs typeface="Calibri" panose="020F0502020204030204" charset="0"/>
            </a:endParaRPr>
          </a:p>
          <a:p>
            <a:pPr algn="l">
              <a:buClrTx/>
              <a:buSzTx/>
              <a:buFontTx/>
            </a:pPr>
            <a:r>
              <a:rPr lang="en-GB" altLang="en-US" sz="4000">
                <a:latin typeface="Calibri" panose="020F0502020204030204" charset="0"/>
                <a:cs typeface="Calibri" panose="020F0502020204030204" charset="0"/>
                <a:sym typeface="+mn-ea"/>
              </a:rPr>
              <a:t>- Dòng sông không biết bắt nguồn từ đâu.</a:t>
            </a:r>
          </a:p>
          <a:p>
            <a:pPr algn="l">
              <a:buClrTx/>
              <a:buSzTx/>
              <a:buFontTx/>
            </a:pPr>
            <a:r>
              <a:rPr lang="en-GB" altLang="en-US" sz="4000">
                <a:latin typeface="Calibri" panose="020F0502020204030204" charset="0"/>
                <a:cs typeface="Calibri" panose="020F0502020204030204" charset="0"/>
                <a:sym typeface="+mn-ea"/>
              </a:rPr>
              <a:t>- Dọc hai bên bờ sông là những bãi ngô, bãi khoai xanh biếc, tươi mát.</a:t>
            </a:r>
            <a:endParaRPr lang="en-GB" altLang="en-US" sz="4000">
              <a:latin typeface="Calibri" panose="020F0502020204030204" charset="0"/>
              <a:cs typeface="Calibri" panose="020F0502020204030204" charset="0"/>
            </a:endParaRPr>
          </a:p>
          <a:p>
            <a:pPr algn="l">
              <a:buClrTx/>
              <a:buSzTx/>
              <a:buFontTx/>
            </a:pPr>
            <a:r>
              <a:rPr lang="en-GB" altLang="en-US" sz="4000">
                <a:latin typeface="Calibri" panose="020F0502020204030204" charset="0"/>
                <a:cs typeface="Calibri" panose="020F0502020204030204" charset="0"/>
                <a:sym typeface="+mn-ea"/>
              </a:rPr>
              <a:t>- Xa xa, khuất sau rặng tre xanh đầu làng là những cánh đồng lúa vàng tươi, mênh mông, bát ngát thẳng cánh cò bay.</a:t>
            </a:r>
            <a:endParaRPr lang="en-GB" altLang="en-US" sz="4000">
              <a:latin typeface="Calibri" panose="020F0502020204030204" charset="0"/>
              <a:cs typeface="Calibri" panose="020F0502020204030204" charset="0"/>
            </a:endParaRPr>
          </a:p>
          <a:p>
            <a:endParaRPr lang="en-GB" altLang="en-US" sz="4000">
              <a:latin typeface="Calibri" panose="020F0502020204030204" charset="0"/>
              <a:cs typeface="Calibri" panose="020F0502020204030204" charset="0"/>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57400" y="1485900"/>
            <a:ext cx="15220315" cy="6247130"/>
          </a:xfrm>
          <a:prstGeom prst="rect">
            <a:avLst/>
          </a:prstGeom>
          <a:noFill/>
        </p:spPr>
        <p:txBody>
          <a:bodyPr wrap="square" rtlCol="0" anchor="t">
            <a:spAutoFit/>
          </a:bodyPr>
          <a:lstStyle/>
          <a:p>
            <a:r>
              <a:rPr lang="en-GB" altLang="en-US" sz="4000" b="1" i="1">
                <a:latin typeface="Calibri" panose="020F0502020204030204" charset="0"/>
                <a:cs typeface="Calibri" panose="020F0502020204030204" charset="0"/>
              </a:rPr>
              <a:t>b) Tả chi tiết:</a:t>
            </a:r>
          </a:p>
          <a:p>
            <a:pPr algn="l">
              <a:buClrTx/>
              <a:buSzTx/>
              <a:buFontTx/>
            </a:pPr>
            <a:r>
              <a:rPr lang="en-GB" altLang="en-US" sz="4000" b="1">
                <a:latin typeface="Calibri" panose="020F0502020204030204" charset="0"/>
                <a:cs typeface="Calibri" panose="020F0502020204030204" charset="0"/>
              </a:rPr>
              <a:t>- Buổi sáng:</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Bầu trời trong xanh, cao vời vợi.</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Những đám mây trắng như bông trôi bồng bềnh, nhè nhẹ.</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Con sông mới ấm áp và hiền hòa làm sao!</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Nước sông trong vắt có thể nhìn xuống tận đáy sông.</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Mặt sông phẳng lì như một chiếc gương soi.</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Từng đoàn thuyền đánh cá bắt đầu giương buồm, thả lưới trắng xóa cả mặt sông. </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Tiếng hò, tiếng hát vang lên làm xua tan mệt mỏi.</a:t>
            </a: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57400" y="876300"/>
            <a:ext cx="15220315" cy="6862445"/>
          </a:xfrm>
          <a:prstGeom prst="rect">
            <a:avLst/>
          </a:prstGeom>
          <a:noFill/>
        </p:spPr>
        <p:txBody>
          <a:bodyPr wrap="square" rtlCol="0" anchor="t">
            <a:spAutoFit/>
          </a:bodyPr>
          <a:lstStyle/>
          <a:p>
            <a:r>
              <a:rPr lang="en-GB" altLang="en-US" sz="4000" b="1" i="1">
                <a:latin typeface="Calibri" panose="020F0502020204030204" charset="0"/>
                <a:cs typeface="Calibri" panose="020F0502020204030204" charset="0"/>
              </a:rPr>
              <a:t>b) Tả chi tiết:</a:t>
            </a:r>
          </a:p>
          <a:p>
            <a:pPr algn="l">
              <a:buClrTx/>
              <a:buSzTx/>
              <a:buFontTx/>
            </a:pPr>
            <a:r>
              <a:rPr lang="en-GB" altLang="en-US" sz="4000" b="1">
                <a:latin typeface="Calibri" panose="020F0502020204030204" charset="0"/>
                <a:cs typeface="Calibri" panose="020F0502020204030204" charset="0"/>
              </a:rPr>
              <a:t>- Buổi trưa:</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Những buổi trưa hè oi ả mặt sông nhuộm một vàng của nắng.</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Nước sông ánh lên, lóe lên bóng nhẫy.</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Một làn gió nhẹ thoáng qua, những rặng tre khẽ đu đưa như thì thầm với chị gió</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Các cô bé, cậu bé rủ nhau ra sông tắm. Chúng lặn hụp, vùng vẫy, đùa giỡn thỏa thích cùng nhau.</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Dòng sông ôm chúng chúng vào lòng, vui cười, đùa nghịch với chúng.</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Sông dịu hiền như người mẹ đang nâng niu, săn sóc đàn con thơ ngây yêu dấu của mình.</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95400" y="266700"/>
            <a:ext cx="16786225" cy="7477760"/>
          </a:xfrm>
          <a:prstGeom prst="rect">
            <a:avLst/>
          </a:prstGeom>
          <a:noFill/>
        </p:spPr>
        <p:txBody>
          <a:bodyPr wrap="square" rtlCol="0" anchor="t">
            <a:spAutoFit/>
          </a:bodyPr>
          <a:lstStyle/>
          <a:p>
            <a:r>
              <a:rPr lang="en-GB" altLang="en-US" sz="4000" b="1" i="1">
                <a:latin typeface="Calibri" panose="020F0502020204030204" charset="0"/>
                <a:cs typeface="Calibri" panose="020F0502020204030204" charset="0"/>
              </a:rPr>
              <a:t>b) Tả chi tiết:</a:t>
            </a:r>
          </a:p>
          <a:p>
            <a:pPr algn="l">
              <a:buClrTx/>
              <a:buSzTx/>
              <a:buFontTx/>
            </a:pPr>
            <a:r>
              <a:rPr lang="en-GB" altLang="en-US" sz="4000" b="1">
                <a:latin typeface="Calibri" panose="020F0502020204030204" charset="0"/>
                <a:cs typeface="Calibri" panose="020F0502020204030204" charset="0"/>
              </a:rPr>
              <a:t>- Buổi chiều</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Khi ông mặt trời đã bắt đầu khuất sau lũy tre xanh đầu làng, </a:t>
            </a:r>
          </a:p>
          <a:p>
            <a:pPr indent="0" algn="l">
              <a:buClrTx/>
              <a:buSzTx/>
              <a:buFont typeface="Wingdings" panose="05000000000000000000" charset="0"/>
              <a:buNone/>
            </a:pPr>
            <a:r>
              <a:rPr lang="en-GB" altLang="en-US" sz="4000">
                <a:latin typeface="Calibri" panose="020F0502020204030204" charset="0"/>
                <a:cs typeface="Calibri" panose="020F0502020204030204" charset="0"/>
              </a:rPr>
              <a:t>dòng sông trở nên dịu mát.</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Hai bên bờ rộn rã tiếng nói, cười vui vẻ của đám trẻ con vây quanh những thúng cá to đầy ắp.</a:t>
            </a:r>
          </a:p>
          <a:p>
            <a:pPr indent="0" algn="l">
              <a:buClrTx/>
              <a:buSzTx/>
              <a:buFont typeface="Wingdings" panose="05000000000000000000" charset="0"/>
              <a:buNone/>
            </a:pPr>
            <a:r>
              <a:rPr lang="en-GB" altLang="en-US" sz="4000" b="1">
                <a:latin typeface="Calibri" panose="020F0502020204030204" charset="0"/>
                <a:cs typeface="Calibri" panose="020F0502020204030204" charset="0"/>
                <a:sym typeface="+mn-ea"/>
              </a:rPr>
              <a:t>- Buổi tối</a:t>
            </a:r>
            <a:endParaRPr lang="en-GB" altLang="en-US" sz="4000">
              <a:latin typeface="Calibri" panose="020F0502020204030204" charset="0"/>
              <a:cs typeface="Calibri" panose="020F0502020204030204" charset="0"/>
            </a:endParaRP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Khi ông trăng tròn vằng vặc treo lơ lửng trên ngọn tre soi bóng xuống mặt sông gợn nước lung linh phủ đầy một màu vàng óng ánh.</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Dòng sông được ánh trăng chiếu xuống như khoác một chiếc áo dát bạc.</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Trăng tỏa sáng đôi bờ sông, soi rõ từng khuôn mặt.</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Một số người chèo thuyền ra giữa sông hóng gió, ngắm trăng.</a:t>
            </a: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09600" y="2400300"/>
            <a:ext cx="7503795" cy="3784600"/>
          </a:xfrm>
          <a:prstGeom prst="rect">
            <a:avLst/>
          </a:prstGeom>
          <a:noFill/>
        </p:spPr>
        <p:txBody>
          <a:bodyPr wrap="square" rtlCol="0" anchor="t">
            <a:spAutoFit/>
          </a:bodyPr>
          <a:lstStyle/>
          <a:p>
            <a:r>
              <a:rPr lang="en-GB" altLang="en-US" sz="4000" b="1">
                <a:latin typeface="Calibri" panose="020F0502020204030204" charset="0"/>
                <a:cs typeface="Calibri" panose="020F0502020204030204" charset="0"/>
              </a:rPr>
              <a:t>3. Kết bài:</a:t>
            </a:r>
          </a:p>
          <a:p>
            <a:pPr marL="571500" indent="-571500" algn="l">
              <a:buClrTx/>
              <a:buSzTx/>
              <a:buFont typeface="Wingdings" panose="05000000000000000000" charset="0"/>
              <a:buChar char="ü"/>
            </a:pPr>
            <a:r>
              <a:rPr lang="en-GB" altLang="en-US" sz="4000">
                <a:latin typeface="Calibri" panose="020F0502020204030204" charset="0"/>
                <a:cs typeface="Calibri" panose="020F0502020204030204" charset="0"/>
              </a:rPr>
              <a:t>Dòng sông quê hương – dòng sông kỉ niệm như người mẹ hiền của em.</a:t>
            </a:r>
          </a:p>
          <a:p>
            <a:pPr marL="571500" indent="-571500">
              <a:buFont typeface="Wingdings" panose="05000000000000000000" charset="0"/>
              <a:buChar char="ü"/>
            </a:pPr>
            <a:r>
              <a:rPr lang="en-GB" altLang="en-US" sz="4000">
                <a:latin typeface="Calibri" panose="020F0502020204030204" charset="0"/>
                <a:cs typeface="Calibri" panose="020F0502020204030204" charset="0"/>
              </a:rPr>
              <a:t>Dù có đi đâu xa, em vẫn nhớ mãi về dòng sông quê em.</a:t>
            </a:r>
          </a:p>
        </p:txBody>
      </p:sp>
      <p:pic>
        <p:nvPicPr>
          <p:cNvPr id="18" name="Picture 2" descr="C:\Users\HP\Pictures\HINH SOAN BAI\LTVC TUAN 1\phat_hue_4 (1).jpgphat_hue_4 (1)"/>
          <p:cNvPicPr>
            <a:picLocks noChangeAspect="1"/>
          </p:cNvPicPr>
          <p:nvPr/>
        </p:nvPicPr>
        <p:blipFill>
          <a:blip r:embed="rId2"/>
          <a:srcRect/>
          <a:stretch>
            <a:fillRect/>
          </a:stretch>
        </p:blipFill>
        <p:spPr>
          <a:xfrm>
            <a:off x="9601200" y="2476500"/>
            <a:ext cx="7228840" cy="5111115"/>
          </a:xfrm>
          <a:prstGeom prst="rect">
            <a:avLst/>
          </a:prstGeom>
        </p:spPr>
      </p:pic>
      <p:pic>
        <p:nvPicPr>
          <p:cNvPr id="19" name="Picture 3"/>
          <p:cNvPicPr>
            <a:picLocks noChangeAspect="1"/>
          </p:cNvPicPr>
          <p:nvPr/>
        </p:nvPicPr>
        <p:blipFill>
          <a:blip r:embed="rId3"/>
          <a:srcRect/>
          <a:stretch>
            <a:fillRect/>
          </a:stretch>
        </p:blipFill>
        <p:spPr>
          <a:xfrm>
            <a:off x="8763157" y="1790453"/>
            <a:ext cx="9058721" cy="1766451"/>
          </a:xfrm>
          <a:prstGeom prst="rect">
            <a:avLst/>
          </a:prstGeom>
        </p:spPr>
      </p:pic>
      <p:pic>
        <p:nvPicPr>
          <p:cNvPr id="20" name="Picture 6"/>
          <p:cNvPicPr>
            <a:picLocks noChangeAspect="1"/>
          </p:cNvPicPr>
          <p:nvPr/>
        </p:nvPicPr>
        <p:blipFill>
          <a:blip r:embed="rId4"/>
          <a:srcRect/>
          <a:stretch>
            <a:fillRect/>
          </a:stretch>
        </p:blipFill>
        <p:spPr>
          <a:xfrm rot="513745">
            <a:off x="8414385" y="6765290"/>
            <a:ext cx="10052685" cy="2211705"/>
          </a:xfrm>
          <a:prstGeom prst="rect">
            <a:avLst/>
          </a:prstGeom>
        </p:spPr>
      </p:pic>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sp>
        <p:nvSpPr>
          <p:cNvPr id="2" name="AutoShape 2"/>
          <p:cNvSpPr/>
          <p:nvPr/>
        </p:nvSpPr>
        <p:spPr>
          <a:xfrm>
            <a:off x="1828800" y="419100"/>
            <a:ext cx="3822065" cy="5503545"/>
          </a:xfrm>
          <a:prstGeom prst="rect">
            <a:avLst/>
          </a:prstGeom>
          <a:solidFill>
            <a:srgbClr val="C0E1E1"/>
          </a:solidFill>
        </p:spPr>
        <p:txBody>
          <a:bodyPr/>
          <a:lstStyle/>
          <a:p>
            <a:endParaRPr lang="en-US"/>
          </a:p>
        </p:txBody>
      </p:sp>
      <p:grpSp>
        <p:nvGrpSpPr>
          <p:cNvPr id="3" name="Group 3"/>
          <p:cNvGrpSpPr/>
          <p:nvPr/>
        </p:nvGrpSpPr>
        <p:grpSpPr>
          <a:xfrm>
            <a:off x="2438400" y="1028700"/>
            <a:ext cx="7987030" cy="5900420"/>
            <a:chOff x="0" y="0"/>
            <a:chExt cx="7648415" cy="8903902"/>
          </a:xfrm>
        </p:grpSpPr>
        <p:sp>
          <p:nvSpPr>
            <p:cNvPr id="4" name="Freeform 4"/>
            <p:cNvSpPr/>
            <p:nvPr/>
          </p:nvSpPr>
          <p:spPr>
            <a:xfrm>
              <a:off x="0" y="0"/>
              <a:ext cx="7648415" cy="8903902"/>
            </a:xfrm>
            <a:custGeom>
              <a:avLst/>
              <a:gdLst/>
              <a:ahLst/>
              <a:cxnLst/>
              <a:rect l="l" t="t" r="r" b="b"/>
              <a:pathLst>
                <a:path w="7648415" h="8903902">
                  <a:moveTo>
                    <a:pt x="0" y="0"/>
                  </a:moveTo>
                  <a:lnTo>
                    <a:pt x="0" y="8903902"/>
                  </a:lnTo>
                  <a:lnTo>
                    <a:pt x="7648415" y="8903902"/>
                  </a:lnTo>
                  <a:lnTo>
                    <a:pt x="7648415" y="0"/>
                  </a:lnTo>
                  <a:lnTo>
                    <a:pt x="0" y="0"/>
                  </a:lnTo>
                  <a:close/>
                  <a:moveTo>
                    <a:pt x="7587455" y="8842942"/>
                  </a:moveTo>
                  <a:lnTo>
                    <a:pt x="59690" y="8842942"/>
                  </a:lnTo>
                  <a:lnTo>
                    <a:pt x="59690" y="59690"/>
                  </a:lnTo>
                  <a:lnTo>
                    <a:pt x="7587455" y="59690"/>
                  </a:lnTo>
                  <a:lnTo>
                    <a:pt x="7587455" y="8842942"/>
                  </a:lnTo>
                  <a:close/>
                </a:path>
              </a:pathLst>
            </a:custGeom>
            <a:solidFill>
              <a:srgbClr val="524C4C"/>
            </a:solidFill>
          </p:spPr>
        </p:sp>
      </p:grpSp>
      <p:pic>
        <p:nvPicPr>
          <p:cNvPr id="11" name="Picture 2"/>
          <p:cNvPicPr>
            <a:picLocks noChangeAspect="1"/>
          </p:cNvPicPr>
          <p:nvPr/>
        </p:nvPicPr>
        <p:blipFill>
          <a:blip r:embed="rId2"/>
          <a:srcRect/>
          <a:stretch>
            <a:fillRect/>
          </a:stretch>
        </p:blipFill>
        <p:spPr>
          <a:xfrm>
            <a:off x="2895600" y="1609725"/>
            <a:ext cx="6959912" cy="4738540"/>
          </a:xfrm>
          <a:prstGeom prst="rect">
            <a:avLst/>
          </a:prstGeom>
        </p:spPr>
      </p:pic>
      <p:sp>
        <p:nvSpPr>
          <p:cNvPr id="6" name="Rectangles 5"/>
          <p:cNvSpPr/>
          <p:nvPr/>
        </p:nvSpPr>
        <p:spPr>
          <a:xfrm>
            <a:off x="10820400" y="4000500"/>
            <a:ext cx="6129020" cy="2553335"/>
          </a:xfrm>
          <a:prstGeom prst="rect">
            <a:avLst/>
          </a:prstGeom>
          <a:noFill/>
          <a:ln>
            <a:noFill/>
          </a:ln>
        </p:spPr>
        <p:txBody>
          <a:bodyPr wrap="none" rtlCol="0" anchor="t">
            <a:spAutoFit/>
          </a:bodyPr>
          <a:lstStyle/>
          <a:p>
            <a:pPr algn="ctr"/>
            <a:r>
              <a:rPr lang="en-GB" altLang="en-US" sz="8000" b="1">
                <a:gradFill>
                  <a:gsLst>
                    <a:gs pos="0">
                      <a:srgbClr val="7B32B2"/>
                    </a:gs>
                    <a:gs pos="100000">
                      <a:srgbClr val="401A5D"/>
                    </a:gs>
                  </a:gsLst>
                  <a:lin scaled="0"/>
                </a:gradFill>
                <a:effectLst>
                  <a:outerShdw blurRad="38100" dist="19050" dir="2700000" algn="tl" rotWithShape="0">
                    <a:schemeClr val="dk1">
                      <a:alpha val="40000"/>
                    </a:schemeClr>
                  </a:outerShdw>
                </a:effectLst>
                <a:latin typeface="SVN-Cookies" panose="02040603050506020204" charset="0"/>
                <a:cs typeface="SVN-Cookies" panose="02040603050506020204" charset="0"/>
              </a:rPr>
              <a:t>CHÚC CÁC EM</a:t>
            </a:r>
          </a:p>
          <a:p>
            <a:pPr algn="ctr"/>
            <a:r>
              <a:rPr lang="en-GB" altLang="en-US" sz="8000" b="1">
                <a:gradFill>
                  <a:gsLst>
                    <a:gs pos="0">
                      <a:srgbClr val="7B32B2"/>
                    </a:gs>
                    <a:gs pos="100000">
                      <a:srgbClr val="401A5D"/>
                    </a:gs>
                  </a:gsLst>
                  <a:lin scaled="0"/>
                </a:gradFill>
                <a:effectLst>
                  <a:outerShdw blurRad="38100" dist="19050" dir="2700000" algn="tl" rotWithShape="0">
                    <a:schemeClr val="dk1">
                      <a:alpha val="40000"/>
                    </a:schemeClr>
                  </a:outerShdw>
                </a:effectLst>
                <a:latin typeface="SVN-Cookies" panose="02040603050506020204" charset="0"/>
                <a:cs typeface="SVN-Cookies" panose="02040603050506020204" charset="0"/>
              </a:rPr>
              <a:t>HỌC TỐT</a:t>
            </a:r>
          </a:p>
        </p:txBody>
      </p:sp>
    </p:spTree>
  </p:cSld>
  <p:clrMapOvr>
    <a:masterClrMapping/>
  </p:clrMapOvr>
  <mc:AlternateContent xmlns:mc="http://schemas.openxmlformats.org/markup-compatibility/2006" xmlns:p14="http://schemas.microsoft.com/office/powerpoint/2010/main">
    <mc:Choice Requires="p14">
      <p:transition spd="slow" p14:dur="39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z2742752086101_65f3becc218e7be44f40dc36c6d8b16f"/>
          <p:cNvPicPr>
            <a:picLocks noChangeAspect="1"/>
          </p:cNvPicPr>
          <p:nvPr/>
        </p:nvPicPr>
        <p:blipFill>
          <a:blip r:embed="rId2"/>
          <a:stretch>
            <a:fillRect/>
          </a:stretch>
        </p:blipFill>
        <p:spPr>
          <a:xfrm>
            <a:off x="0" y="-207645"/>
            <a:ext cx="18434050" cy="10494645"/>
          </a:xfrm>
          <a:prstGeom prst="rect">
            <a:avLst/>
          </a:prstGeom>
        </p:spPr>
      </p:pic>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86800" y="2628646"/>
            <a:ext cx="7315200" cy="3767328"/>
          </a:xfrm>
          <a:prstGeom prst="rect">
            <a:avLst/>
          </a:prstGeom>
        </p:spPr>
      </p:pic>
      <p:sp>
        <p:nvSpPr>
          <p:cNvPr id="4103" name="Rectangle 3"/>
          <p:cNvSpPr/>
          <p:nvPr/>
        </p:nvSpPr>
        <p:spPr>
          <a:xfrm>
            <a:off x="9982200" y="3314700"/>
            <a:ext cx="5424170" cy="212280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latin typeface="+mn-lt"/>
                <a:ea typeface="+mn-ea"/>
                <a:cs typeface="+mn-cs"/>
              </a:defRPr>
            </a:lvl5pPr>
          </a:lstStyle>
          <a:p>
            <a:pPr marL="0" lvl="0" indent="0" algn="ctr">
              <a:spcBef>
                <a:spcPct val="0"/>
              </a:spcBef>
              <a:buClrTx/>
              <a:buSzTx/>
              <a:buFontTx/>
              <a:buNone/>
            </a:pPr>
            <a:r>
              <a:rPr lang="en-US" altLang="en-US" sz="4400" b="1" dirty="0">
                <a:solidFill>
                  <a:schemeClr val="bg1"/>
                </a:solidFill>
                <a:latin typeface="Times New Roman" panose="02020603050405020304" charset="0"/>
                <a:cs typeface="Times New Roman" panose="02020603050405020304" charset="0"/>
              </a:rPr>
              <a:t>B</a:t>
            </a:r>
            <a:r>
              <a:rPr lang="en-US" altLang="en-US" sz="4400" b="1" dirty="0">
                <a:solidFill>
                  <a:schemeClr val="bg1"/>
                </a:solidFill>
                <a:latin typeface="Times New Roman" panose="02020603050405020304" charset="0"/>
                <a:ea typeface="Times New Roman" panose="02020603050405020304" charset="0"/>
              </a:rPr>
              <a:t>à</a:t>
            </a:r>
            <a:r>
              <a:rPr lang="en-US" altLang="en-US" sz="4400" b="1" dirty="0">
                <a:solidFill>
                  <a:schemeClr val="bg1"/>
                </a:solidFill>
                <a:latin typeface="Times New Roman" panose="02020603050405020304" charset="0"/>
                <a:cs typeface="Times New Roman" panose="02020603050405020304" charset="0"/>
              </a:rPr>
              <a:t>i 1: Đọc các đoạn văn trong SGK </a:t>
            </a:r>
          </a:p>
          <a:p>
            <a:pPr marL="0" lvl="0" indent="0" algn="ctr">
              <a:spcBef>
                <a:spcPct val="0"/>
              </a:spcBef>
              <a:buClrTx/>
              <a:buSzTx/>
              <a:buFontTx/>
              <a:buNone/>
            </a:pPr>
            <a:r>
              <a:rPr lang="en-US" altLang="en-US" sz="4400" b="1" dirty="0">
                <a:solidFill>
                  <a:schemeClr val="bg1"/>
                </a:solidFill>
                <a:latin typeface="Times New Roman" panose="02020603050405020304" charset="0"/>
                <a:cs typeface="Times New Roman" panose="02020603050405020304" charset="0"/>
              </a:rPr>
              <a:t>v</a:t>
            </a:r>
            <a:r>
              <a:rPr lang="en-US" altLang="en-US" sz="4400" b="1" dirty="0">
                <a:solidFill>
                  <a:schemeClr val="bg1"/>
                </a:solidFill>
                <a:latin typeface="Times New Roman" panose="02020603050405020304" charset="0"/>
                <a:ea typeface="Times New Roman" panose="02020603050405020304" charset="0"/>
              </a:rPr>
              <a:t>à</a:t>
            </a:r>
            <a:r>
              <a:rPr lang="en-US" altLang="en-US" sz="4400" b="1" dirty="0">
                <a:solidFill>
                  <a:schemeClr val="bg1"/>
                </a:solidFill>
                <a:latin typeface="Times New Roman" panose="02020603050405020304" charset="0"/>
                <a:cs typeface="Times New Roman" panose="02020603050405020304" charset="0"/>
              </a:rPr>
              <a:t> trả lời câu hỏi:  </a:t>
            </a:r>
            <a:endParaRPr lang="en-US" altLang="en-US" sz="4400" b="1" dirty="0">
              <a:solidFill>
                <a:schemeClr val="bg1"/>
              </a:solidFill>
              <a:latin typeface="Times New Roman" panose="02020603050405020304" charset="0"/>
              <a:ea typeface="Times New Roman" panose="02020603050405020304" charset="0"/>
              <a:cs typeface="Times New Roman" panose="02020603050405020304" charset="0"/>
            </a:endParaRPr>
          </a:p>
        </p:txBody>
      </p:sp>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8200" y="1104900"/>
            <a:ext cx="8229600" cy="588391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1000"/>
                                        <p:tgtEl>
                                          <p:spTgt spid="4103"/>
                                        </p:tgtEl>
                                      </p:cBhvr>
                                    </p:animEffect>
                                    <p:anim calcmode="lin" valueType="num">
                                      <p:cBhvr>
                                        <p:cTn id="8" dur="1000" fill="hold"/>
                                        <p:tgtEl>
                                          <p:spTgt spid="4103"/>
                                        </p:tgtEl>
                                        <p:attrNameLst>
                                          <p:attrName>ppt_x</p:attrName>
                                        </p:attrNameLst>
                                      </p:cBhvr>
                                      <p:tavLst>
                                        <p:tav tm="0">
                                          <p:val>
                                            <p:strVal val="#ppt_x"/>
                                          </p:val>
                                        </p:tav>
                                        <p:tav tm="100000">
                                          <p:val>
                                            <p:strVal val="#ppt_x"/>
                                          </p:val>
                                        </p:tav>
                                      </p:tavLst>
                                    </p:anim>
                                    <p:anim calcmode="lin" valueType="num">
                                      <p:cBhvr>
                                        <p:cTn id="9"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8F8"/>
        </a:solid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33400" y="1257300"/>
            <a:ext cx="16496665" cy="6703695"/>
          </a:xfrm>
          <a:prstGeom prst="rect">
            <a:avLst/>
          </a:prstGeom>
        </p:spPr>
      </p:pic>
      <p:sp>
        <p:nvSpPr>
          <p:cNvPr id="6" name="Text Box 5"/>
          <p:cNvSpPr txBox="1"/>
          <p:nvPr/>
        </p:nvSpPr>
        <p:spPr>
          <a:xfrm>
            <a:off x="3352800" y="2400300"/>
            <a:ext cx="11814810" cy="4523105"/>
          </a:xfrm>
          <a:prstGeom prst="rect">
            <a:avLst/>
          </a:prstGeom>
          <a:noFill/>
        </p:spPr>
        <p:txBody>
          <a:bodyPr wrap="square" rtlCol="0" anchor="t">
            <a:spAutoFit/>
          </a:bodyPr>
          <a:lstStyle/>
          <a:p>
            <a:pPr algn="just"/>
            <a:r>
              <a:rPr lang="en-GB" altLang="en-US" sz="3600" b="1">
                <a:cs typeface="+mn-lt"/>
              </a:rPr>
              <a:t>a) Biển luôn thay đổi màu tùy theo sắc mây trời. Trời xanh thẳm, biển cũng xanh thẳm, như dâng cao lên, chắc nịch. Trời rải mây trắng nhạt, biển mơ màng dịu hơi sương. Trời âm u mây mưa, biển xám xịt, nặng nề. Trời ầm ầm dông gió, biển đục ngầu, giận dữ… Như một con người biết buồn vui, biển lúc tẻ nhạt, lạnh lùng, lúc sôi nổi, hả hê, lúc đăm chiêu, gắt gỏng.</a:t>
            </a:r>
          </a:p>
          <a:p>
            <a:pPr algn="just"/>
            <a:r>
              <a:rPr lang="en-GB" altLang="en-US" sz="3600" b="1">
                <a:cs typeface="+mn-lt"/>
              </a:rPr>
              <a:t>                                                                   Theo VŨ TÚ NAM</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15400" y="1562100"/>
            <a:ext cx="5361305" cy="284416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050" y="1028700"/>
            <a:ext cx="6916420" cy="4445000"/>
          </a:xfrm>
          <a:prstGeom prst="rect">
            <a:avLst/>
          </a:prstGeom>
        </p:spPr>
      </p:pic>
      <p:sp>
        <p:nvSpPr>
          <p:cNvPr id="13322" name="Text Box 10"/>
          <p:cNvSpPr txBox="1"/>
          <p:nvPr/>
        </p:nvSpPr>
        <p:spPr>
          <a:xfrm>
            <a:off x="9677400" y="2324100"/>
            <a:ext cx="4154488" cy="23069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latin typeface="+mn-lt"/>
                <a:ea typeface="+mn-ea"/>
                <a:cs typeface="+mn-cs"/>
              </a:defRPr>
            </a:lvl5pPr>
          </a:lstStyle>
          <a:p>
            <a:pPr marL="0" lvl="0" indent="0">
              <a:spcBef>
                <a:spcPct val="50000"/>
              </a:spcBef>
              <a:buClrTx/>
              <a:buSzTx/>
              <a:buFontTx/>
              <a:buNone/>
            </a:pPr>
            <a:r>
              <a:rPr lang="en-US" altLang="en-US" b="1" dirty="0">
                <a:latin typeface="Times New Roman" panose="02020603050405020304" charset="0"/>
                <a:cs typeface="Times New Roman" panose="02020603050405020304" charset="0"/>
              </a:rPr>
              <a:t>Tả sự thay đổi m</a:t>
            </a:r>
            <a:r>
              <a:rPr lang="en-US" altLang="en-US" b="1" dirty="0">
                <a:latin typeface="Times New Roman" panose="02020603050405020304" charset="0"/>
                <a:ea typeface="Times New Roman" panose="02020603050405020304" charset="0"/>
              </a:rPr>
              <a:t>à</a:t>
            </a:r>
            <a:r>
              <a:rPr lang="en-US" altLang="en-US" b="1" dirty="0">
                <a:latin typeface="Times New Roman" panose="02020603050405020304" charset="0"/>
                <a:cs typeface="Times New Roman" panose="02020603050405020304" charset="0"/>
              </a:rPr>
              <a:t>u sắc của mặt biển theo sắc m</a:t>
            </a:r>
            <a:r>
              <a:rPr lang="en-US" altLang="en-US" b="1" dirty="0">
                <a:latin typeface="Times New Roman" panose="02020603050405020304" charset="0"/>
                <a:ea typeface="Times New Roman" panose="02020603050405020304" charset="0"/>
              </a:rPr>
              <a:t>à</a:t>
            </a:r>
            <a:r>
              <a:rPr lang="en-US" altLang="en-US" b="1" dirty="0">
                <a:latin typeface="Times New Roman" panose="02020603050405020304" charset="0"/>
                <a:cs typeface="Times New Roman" panose="02020603050405020304" charset="0"/>
              </a:rPr>
              <a:t>u của trời mây.</a:t>
            </a:r>
          </a:p>
          <a:p>
            <a:pPr marL="0" lvl="0" indent="0">
              <a:spcBef>
                <a:spcPct val="50000"/>
              </a:spcBef>
              <a:buClrTx/>
              <a:buSzTx/>
              <a:buFontTx/>
              <a:buNone/>
            </a:pPr>
            <a:endParaRPr lang="en-US" altLang="en-US" b="1" dirty="0">
              <a:latin typeface="Times New Roman" panose="02020603050405020304" charset="0"/>
              <a:ea typeface="Times New Roman" panose="02020603050405020304" charset="0"/>
              <a:cs typeface="Times New Roman" panose="02020603050405020304" charset="0"/>
            </a:endParaRPr>
          </a:p>
        </p:txBody>
      </p:sp>
      <p:sp>
        <p:nvSpPr>
          <p:cNvPr id="2" name="Text Box 1"/>
          <p:cNvSpPr txBox="1"/>
          <p:nvPr/>
        </p:nvSpPr>
        <p:spPr>
          <a:xfrm>
            <a:off x="1295400" y="2400300"/>
            <a:ext cx="4852670" cy="1568450"/>
          </a:xfrm>
          <a:prstGeom prst="rect">
            <a:avLst/>
          </a:prstGeom>
          <a:noFill/>
        </p:spPr>
        <p:txBody>
          <a:bodyPr wrap="square" rtlCol="0" anchor="t">
            <a:spAutoFit/>
          </a:bodyPr>
          <a:lstStyle/>
          <a:p>
            <a:pPr marL="0" lvl="0" indent="0" algn="ctr">
              <a:spcBef>
                <a:spcPct val="50000"/>
              </a:spcBef>
              <a:buClrTx/>
              <a:buSzTx/>
              <a:buFontTx/>
              <a:buNone/>
            </a:pPr>
            <a:r>
              <a:rPr sz="4800" b="1"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Đoạn văn tả đặc điểm gì của biển?</a:t>
            </a:r>
            <a:r>
              <a:rPr lang="en-US" altLang="en-US" sz="4800" b="1"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p>
        </p:txBody>
      </p:sp>
      <p:pic>
        <p:nvPicPr>
          <p:cNvPr id="13321" name="Picture 9" descr="Canh dep"/>
          <p:cNvPicPr>
            <a:picLocks noChangeAspect="1"/>
          </p:cNvPicPr>
          <p:nvPr/>
        </p:nvPicPr>
        <p:blipFill>
          <a:blip r:embed="rId6"/>
          <a:stretch>
            <a:fillRect/>
          </a:stretch>
        </p:blipFill>
        <p:spPr>
          <a:xfrm>
            <a:off x="11201400" y="4762500"/>
            <a:ext cx="5939155" cy="3920490"/>
          </a:xfrm>
          <a:prstGeom prst="rect">
            <a:avLst/>
          </a:prstGeom>
          <a:solidFill>
            <a:srgbClr val="993366"/>
          </a:solidFill>
          <a:ln w="38100" cap="flat" cmpd="sng">
            <a:solidFill>
              <a:srgbClr val="000000"/>
            </a:solidFill>
            <a:prstDash val="solid"/>
            <a:miter/>
            <a:headEnd type="none" w="med" len="med"/>
            <a:tailEnd type="none" w="med" len="med"/>
          </a:ln>
        </p:spPr>
      </p:pic>
      <p:pic>
        <p:nvPicPr>
          <p:cNvPr id="5"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105400" y="3771900"/>
            <a:ext cx="4065270" cy="547624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animEffect transition="in" filter="circle(in)">
                                      <p:cBhvr>
                                        <p:cTn id="15" dur="2000"/>
                                        <p:tgtEl>
                                          <p:spTgt spid="13322"/>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3321"/>
                                        </p:tgtEl>
                                        <p:attrNameLst>
                                          <p:attrName>style.visibility</p:attrName>
                                        </p:attrNameLst>
                                      </p:cBhvr>
                                      <p:to>
                                        <p:strVal val="visible"/>
                                      </p:to>
                                    </p:set>
                                    <p:animEffect transition="in" filter="fade">
                                      <p:cBhvr>
                                        <p:cTn id="23" dur="1000"/>
                                        <p:tgtEl>
                                          <p:spTgt spid="13321"/>
                                        </p:tgtEl>
                                      </p:cBhvr>
                                    </p:animEffect>
                                    <p:anim calcmode="lin" valueType="num">
                                      <p:cBhvr>
                                        <p:cTn id="24" dur="1000" fill="hold"/>
                                        <p:tgtEl>
                                          <p:spTgt spid="13321"/>
                                        </p:tgtEl>
                                        <p:attrNameLst>
                                          <p:attrName>ppt_x</p:attrName>
                                        </p:attrNameLst>
                                      </p:cBhvr>
                                      <p:tavLst>
                                        <p:tav tm="0">
                                          <p:val>
                                            <p:strVal val="#ppt_x"/>
                                          </p:val>
                                        </p:tav>
                                        <p:tav tm="100000">
                                          <p:val>
                                            <p:strVal val="#ppt_x"/>
                                          </p:val>
                                        </p:tav>
                                      </p:tavLst>
                                    </p:anim>
                                    <p:anim calcmode="lin" valueType="num">
                                      <p:cBhvr>
                                        <p:cTn id="25" dur="1000" fill="hold"/>
                                        <p:tgtEl>
                                          <p:spTgt spid="133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2"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20200" y="2247900"/>
            <a:ext cx="7997825" cy="570357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050" y="1028700"/>
            <a:ext cx="6916420" cy="4996815"/>
          </a:xfrm>
          <a:prstGeom prst="rect">
            <a:avLst/>
          </a:prstGeom>
        </p:spPr>
      </p:pic>
      <p:sp>
        <p:nvSpPr>
          <p:cNvPr id="13322" name="Text Box 10"/>
          <p:cNvSpPr txBox="1"/>
          <p:nvPr/>
        </p:nvSpPr>
        <p:spPr>
          <a:xfrm>
            <a:off x="9601200" y="3034030"/>
            <a:ext cx="7411720" cy="40309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latin typeface="+mn-lt"/>
                <a:ea typeface="+mn-ea"/>
                <a:cs typeface="+mn-cs"/>
              </a:defRPr>
            </a:lvl5pPr>
          </a:lstStyle>
          <a:p>
            <a:pPr marL="0" lvl="0" indent="0">
              <a:spcBef>
                <a:spcPct val="50000"/>
              </a:spcBef>
              <a:buClrTx/>
              <a:buSzTx/>
              <a:buFontTx/>
              <a:buNone/>
            </a:pPr>
            <a:r>
              <a:rPr lang="en-US" altLang="en-US" b="1" dirty="0">
                <a:solidFill>
                  <a:schemeClr val="bg1"/>
                </a:solidFill>
                <a:latin typeface="Times New Roman" panose="02020603050405020304" charset="0"/>
              </a:rPr>
              <a:t>T</a:t>
            </a:r>
            <a:r>
              <a:rPr lang="en-GB" altLang="en-US" b="1" dirty="0">
                <a:solidFill>
                  <a:schemeClr val="bg1"/>
                </a:solidFill>
                <a:latin typeface="Times New Roman" panose="02020603050405020304" charset="0"/>
              </a:rPr>
              <a:t>ác giả </a:t>
            </a:r>
            <a:r>
              <a:rPr lang="en-US" altLang="en-US" b="1" dirty="0">
                <a:solidFill>
                  <a:schemeClr val="bg1"/>
                </a:solidFill>
                <a:latin typeface="Times New Roman" panose="02020603050405020304" charset="0"/>
              </a:rPr>
              <a:t>quan sát bầu trời và mặt biển vào những thời điểm khác nhau: </a:t>
            </a:r>
          </a:p>
          <a:p>
            <a:pPr marL="0" lvl="0" indent="0">
              <a:spcBef>
                <a:spcPct val="50000"/>
              </a:spcBef>
              <a:buClrTx/>
              <a:buSzTx/>
              <a:buFontTx/>
              <a:buNone/>
            </a:pPr>
            <a:r>
              <a:rPr lang="en-US" altLang="en-US" b="1" dirty="0">
                <a:solidFill>
                  <a:schemeClr val="bg1"/>
                </a:solidFill>
                <a:latin typeface="Times New Roman" panose="02020603050405020304" charset="0"/>
              </a:rPr>
              <a:t>+ Khi bầu trời xanh thẳm </a:t>
            </a:r>
          </a:p>
          <a:p>
            <a:pPr marL="0" lvl="0" indent="0">
              <a:spcBef>
                <a:spcPct val="50000"/>
              </a:spcBef>
              <a:buClrTx/>
              <a:buSzTx/>
              <a:buFontTx/>
              <a:buNone/>
            </a:pPr>
            <a:r>
              <a:rPr lang="en-US" altLang="en-US" b="1" dirty="0">
                <a:solidFill>
                  <a:schemeClr val="bg1"/>
                </a:solidFill>
                <a:latin typeface="Times New Roman" panose="02020603050405020304" charset="0"/>
              </a:rPr>
              <a:t>+ Khi bầu trời rải mây trắng nhạt </a:t>
            </a:r>
          </a:p>
          <a:p>
            <a:pPr marL="0" lvl="0" indent="0">
              <a:spcBef>
                <a:spcPct val="50000"/>
              </a:spcBef>
              <a:buClrTx/>
              <a:buSzTx/>
              <a:buFontTx/>
              <a:buNone/>
            </a:pPr>
            <a:r>
              <a:rPr lang="en-US" altLang="en-US" b="1" dirty="0">
                <a:solidFill>
                  <a:schemeClr val="bg1"/>
                </a:solidFill>
                <a:latin typeface="Times New Roman" panose="02020603050405020304" charset="0"/>
              </a:rPr>
              <a:t>+ Khi bầu trời âm u mây múa </a:t>
            </a:r>
          </a:p>
          <a:p>
            <a:pPr marL="0" lvl="0" indent="0">
              <a:spcBef>
                <a:spcPct val="50000"/>
              </a:spcBef>
              <a:buClrTx/>
              <a:buSzTx/>
              <a:buFontTx/>
              <a:buNone/>
            </a:pPr>
            <a:r>
              <a:rPr lang="en-US" altLang="en-US" b="1" dirty="0">
                <a:solidFill>
                  <a:schemeClr val="bg1"/>
                </a:solidFill>
                <a:latin typeface="Times New Roman" panose="02020603050405020304" charset="0"/>
              </a:rPr>
              <a:t>+ Khi bầu trời ầm ầm giông gió </a:t>
            </a:r>
          </a:p>
        </p:txBody>
      </p:sp>
      <p:sp>
        <p:nvSpPr>
          <p:cNvPr id="2" name="Text Box 1"/>
          <p:cNvSpPr txBox="1"/>
          <p:nvPr/>
        </p:nvSpPr>
        <p:spPr>
          <a:xfrm>
            <a:off x="685800" y="1866900"/>
            <a:ext cx="5709920" cy="2306955"/>
          </a:xfrm>
          <a:prstGeom prst="rect">
            <a:avLst/>
          </a:prstGeom>
          <a:noFill/>
        </p:spPr>
        <p:txBody>
          <a:bodyPr wrap="square" rtlCol="0" anchor="t">
            <a:spAutoFit/>
          </a:bodyPr>
          <a:lstStyle/>
          <a:p>
            <a:pPr marL="0" lvl="0" indent="0" algn="ctr">
              <a:spcBef>
                <a:spcPct val="50000"/>
              </a:spcBef>
              <a:buClrTx/>
              <a:buSzTx/>
              <a:buFontTx/>
              <a:buNone/>
            </a:pPr>
            <a:r>
              <a:rPr sz="4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Để tả đặc điểm đó tác giả đã qu</a:t>
            </a:r>
            <a:r>
              <a:rPr lang="en-GB" sz="4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a</a:t>
            </a:r>
            <a:r>
              <a:rPr sz="4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n sát gì và vào thời điểm nào?</a:t>
            </a:r>
          </a:p>
        </p:txBody>
      </p:sp>
      <p:pic>
        <p:nvPicPr>
          <p:cNvPr id="5"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05400" y="3771900"/>
            <a:ext cx="4065270" cy="547624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animEffect transition="in" filter="circle(in)">
                                      <p:cBhvr>
                                        <p:cTn id="15" dur="2000"/>
                                        <p:tgtEl>
                                          <p:spTgt spid="13322"/>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2" grpId="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10600" y="3771900"/>
            <a:ext cx="7160895" cy="569531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7200" y="723900"/>
            <a:ext cx="6490335" cy="4211320"/>
          </a:xfrm>
          <a:prstGeom prst="rect">
            <a:avLst/>
          </a:prstGeom>
        </p:spPr>
      </p:pic>
      <p:pic>
        <p:nvPicPr>
          <p:cNvPr id="6" name="Picture 5"/>
          <p:cNvPicPr>
            <a:picLocks noChangeAspect="1"/>
          </p:cNvPicPr>
          <p:nvPr/>
        </p:nvPicPr>
        <p:blipFill>
          <a:blip r:embed="rId6"/>
          <a:stretch>
            <a:fillRect/>
          </a:stretch>
        </p:blipFill>
        <p:spPr>
          <a:xfrm>
            <a:off x="1447800" y="1276350"/>
            <a:ext cx="4581525" cy="2038350"/>
          </a:xfrm>
          <a:prstGeom prst="rect">
            <a:avLst/>
          </a:prstGeom>
        </p:spPr>
      </p:pic>
      <p:sp>
        <p:nvSpPr>
          <p:cNvPr id="7" name="Rectangles 6"/>
          <p:cNvSpPr/>
          <p:nvPr/>
        </p:nvSpPr>
        <p:spPr>
          <a:xfrm>
            <a:off x="8458200" y="4991100"/>
            <a:ext cx="7513955" cy="3169285"/>
          </a:xfrm>
          <a:prstGeom prst="rect">
            <a:avLst/>
          </a:prstGeom>
          <a:noFill/>
          <a:ln>
            <a:noFill/>
          </a:ln>
        </p:spPr>
        <p:txBody>
          <a:bodyPr wrap="square" rtlCol="0" anchor="t">
            <a:spAutoFit/>
          </a:bodyPr>
          <a:lstStyle/>
          <a:p>
            <a:pPr algn="ctr"/>
            <a:r>
              <a:rPr lang="en-GB" altLang="en-US" sz="4000" b="1">
                <a:ln/>
                <a:solidFill>
                  <a:schemeClr val="tx1"/>
                </a:solidFill>
                <a:effectLst>
                  <a:outerShdw blurRad="38100" dist="19050" dir="2700000" algn="tl" rotWithShape="0">
                    <a:schemeClr val="dk1">
                      <a:alpha val="40000"/>
                    </a:schemeClr>
                  </a:outerShdw>
                </a:effectLst>
              </a:rPr>
              <a:t>Từ chuyện này, hình ảnh</a:t>
            </a:r>
          </a:p>
          <a:p>
            <a:pPr algn="ctr"/>
            <a:r>
              <a:rPr lang="en-GB" altLang="en-US" sz="4000" b="1">
                <a:ln/>
                <a:solidFill>
                  <a:schemeClr val="tx1"/>
                </a:solidFill>
                <a:effectLst>
                  <a:outerShdw blurRad="38100" dist="19050" dir="2700000" algn="tl" rotWithShape="0">
                    <a:schemeClr val="dk1">
                      <a:alpha val="40000"/>
                    </a:schemeClr>
                  </a:outerShdw>
                </a:effectLst>
              </a:rPr>
              <a:t>này nghĩ ra chuyện khác, </a:t>
            </a:r>
          </a:p>
          <a:p>
            <a:pPr algn="ctr"/>
            <a:r>
              <a:rPr lang="en-GB" altLang="en-US" sz="4000" b="1">
                <a:ln/>
                <a:solidFill>
                  <a:schemeClr val="tx1"/>
                </a:solidFill>
                <a:effectLst>
                  <a:outerShdw blurRad="38100" dist="19050" dir="2700000" algn="tl" rotWithShape="0">
                    <a:schemeClr val="dk1">
                      <a:alpha val="40000"/>
                    </a:schemeClr>
                  </a:outerShdw>
                </a:effectLst>
              </a:rPr>
              <a:t>hình ảnh khác. Từ chuyện </a:t>
            </a:r>
          </a:p>
          <a:p>
            <a:pPr algn="ctr"/>
            <a:r>
              <a:rPr lang="en-GB" altLang="en-US" sz="4000" b="1">
                <a:ln/>
                <a:solidFill>
                  <a:schemeClr val="tx1"/>
                </a:solidFill>
                <a:effectLst>
                  <a:outerShdw blurRad="38100" dist="19050" dir="2700000" algn="tl" rotWithShape="0">
                    <a:schemeClr val="dk1">
                      <a:alpha val="40000"/>
                    </a:schemeClr>
                  </a:outerShdw>
                </a:effectLst>
              </a:rPr>
              <a:t>của người ngẫm nghĩ </a:t>
            </a:r>
          </a:p>
          <a:p>
            <a:pPr algn="ctr"/>
            <a:r>
              <a:rPr lang="en-GB" altLang="en-US" sz="4000" b="1">
                <a:ln/>
                <a:solidFill>
                  <a:schemeClr val="tx1"/>
                </a:solidFill>
                <a:effectLst>
                  <a:outerShdw blurRad="38100" dist="19050" dir="2700000" algn="tl" rotWithShape="0">
                    <a:schemeClr val="dk1">
                      <a:alpha val="40000"/>
                    </a:schemeClr>
                  </a:outerShdw>
                </a:effectLst>
              </a:rPr>
              <a:t>đến chuyện của mình</a:t>
            </a: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7162580" y="1790752"/>
            <a:ext cx="3264447" cy="241569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91600" y="2095500"/>
            <a:ext cx="8324850" cy="420116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050" y="1028700"/>
            <a:ext cx="6916420" cy="4397375"/>
          </a:xfrm>
          <a:prstGeom prst="rect">
            <a:avLst/>
          </a:prstGeom>
        </p:spPr>
      </p:pic>
      <p:sp>
        <p:nvSpPr>
          <p:cNvPr id="13322" name="Text Box 10"/>
          <p:cNvSpPr txBox="1"/>
          <p:nvPr/>
        </p:nvSpPr>
        <p:spPr>
          <a:xfrm>
            <a:off x="10134600" y="3467100"/>
            <a:ext cx="6529705" cy="1568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latin typeface="+mn-lt"/>
                <a:ea typeface="+mn-ea"/>
                <a:cs typeface="+mn-cs"/>
              </a:defRPr>
            </a:lvl5pPr>
          </a:lstStyle>
          <a:p>
            <a:pPr marL="0" lvl="0" indent="0">
              <a:spcBef>
                <a:spcPct val="50000"/>
              </a:spcBef>
              <a:buClrTx/>
              <a:buSzTx/>
              <a:buFontTx/>
              <a:buNone/>
            </a:pPr>
            <a:r>
              <a:rPr lang="en-GB" altLang="en-US" b="1" dirty="0">
                <a:latin typeface="Times New Roman" panose="02020603050405020304" charset="0"/>
              </a:rPr>
              <a:t>Biển như con người, cũng biết buồn vui, lúc tẻ nhạt, ạnh lùng, lúc sôi nổi, hả hê, lúc đâm chiêu, gắt gỏng</a:t>
            </a:r>
          </a:p>
        </p:txBody>
      </p:sp>
      <p:sp>
        <p:nvSpPr>
          <p:cNvPr id="2" name="Text Box 1"/>
          <p:cNvSpPr txBox="1"/>
          <p:nvPr/>
        </p:nvSpPr>
        <p:spPr>
          <a:xfrm>
            <a:off x="622300" y="2095500"/>
            <a:ext cx="5709920" cy="2159000"/>
          </a:xfrm>
          <a:prstGeom prst="rect">
            <a:avLst/>
          </a:prstGeom>
          <a:noFill/>
        </p:spPr>
        <p:txBody>
          <a:bodyPr wrap="square" rtlCol="0" anchor="t">
            <a:spAutoFit/>
          </a:bodyPr>
          <a:lstStyle/>
          <a:p>
            <a:pPr marL="0" lvl="0" indent="0" algn="ctr">
              <a:lnSpc>
                <a:spcPct val="60000"/>
              </a:lnSpc>
              <a:spcBef>
                <a:spcPct val="50000"/>
              </a:spcBef>
              <a:buClrTx/>
              <a:buSzTx/>
              <a:buFontTx/>
              <a:buNone/>
            </a:pPr>
            <a:r>
              <a:rPr sz="4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Khi quan sát, </a:t>
            </a:r>
          </a:p>
          <a:p>
            <a:pPr marL="0" lvl="0" indent="0" algn="ctr">
              <a:lnSpc>
                <a:spcPct val="60000"/>
              </a:lnSpc>
              <a:spcBef>
                <a:spcPct val="50000"/>
              </a:spcBef>
              <a:buClrTx/>
              <a:buSzTx/>
              <a:buFontTx/>
              <a:buNone/>
            </a:pPr>
            <a:r>
              <a:rPr sz="4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tác giả có liên </a:t>
            </a:r>
          </a:p>
          <a:p>
            <a:pPr marL="0" lvl="0" indent="0" algn="ctr">
              <a:lnSpc>
                <a:spcPct val="60000"/>
              </a:lnSpc>
              <a:spcBef>
                <a:spcPct val="50000"/>
              </a:spcBef>
              <a:buClrTx/>
              <a:buSzTx/>
              <a:buFontTx/>
              <a:buNone/>
            </a:pPr>
            <a:r>
              <a:rPr sz="4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tưởng thú vị nào ?</a:t>
            </a:r>
          </a:p>
        </p:txBody>
      </p:sp>
      <p:pic>
        <p:nvPicPr>
          <p:cNvPr id="5"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05400" y="3771900"/>
            <a:ext cx="4065270" cy="5476240"/>
          </a:xfrm>
          <a:prstGeom prst="rect">
            <a:avLst/>
          </a:prstGeom>
        </p:spPr>
      </p:pic>
      <p:pic>
        <p:nvPicPr>
          <p:cNvPr id="4" name="Picture 3"/>
          <p:cNvPicPr>
            <a:picLocks noChangeAspect="1"/>
          </p:cNvPicPr>
          <p:nvPr/>
        </p:nvPicPr>
        <p:blipFill>
          <a:blip r:embed="rId8"/>
          <a:srcRect/>
          <a:stretch>
            <a:fillRect/>
          </a:stretch>
        </p:blipFill>
        <p:spPr>
          <a:xfrm>
            <a:off x="9448800" y="5981700"/>
            <a:ext cx="2166620" cy="1725295"/>
          </a:xfrm>
          <a:prstGeom prst="rect">
            <a:avLst/>
          </a:prstGeom>
        </p:spPr>
      </p:pic>
      <p:sp>
        <p:nvSpPr>
          <p:cNvPr id="8" name="Text Box 10"/>
          <p:cNvSpPr txBox="1"/>
          <p:nvPr/>
        </p:nvSpPr>
        <p:spPr>
          <a:xfrm>
            <a:off x="11463655" y="6743700"/>
            <a:ext cx="5200650" cy="16414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latin typeface="+mn-lt"/>
                <a:ea typeface="+mn-ea"/>
                <a:cs typeface="+mn-cs"/>
              </a:defRPr>
            </a:lvl5pPr>
          </a:lstStyle>
          <a:p>
            <a:pPr marL="0" lvl="0" indent="0" algn="ctr">
              <a:lnSpc>
                <a:spcPct val="60000"/>
              </a:lnSpc>
              <a:spcBef>
                <a:spcPct val="50000"/>
              </a:spcBef>
              <a:buClrTx/>
              <a:buSzTx/>
              <a:buFontTx/>
              <a:buNone/>
            </a:pPr>
            <a:r>
              <a:rPr lang="en-GB" altLang="en-US" sz="3600" b="1" dirty="0">
                <a:solidFill>
                  <a:srgbClr val="FF0000"/>
                </a:solidFill>
                <a:latin typeface="Times New Roman" panose="02020603050405020304" charset="0"/>
              </a:rPr>
              <a:t>Liên tưởng giúp cho </a:t>
            </a:r>
          </a:p>
          <a:p>
            <a:pPr marL="0" lvl="0" indent="0" algn="ctr">
              <a:lnSpc>
                <a:spcPct val="60000"/>
              </a:lnSpc>
              <a:spcBef>
                <a:spcPct val="50000"/>
              </a:spcBef>
              <a:buClrTx/>
              <a:buSzTx/>
              <a:buFontTx/>
              <a:buNone/>
            </a:pPr>
            <a:r>
              <a:rPr lang="en-GB" altLang="en-US" sz="3600" b="1" dirty="0">
                <a:solidFill>
                  <a:srgbClr val="FF0000"/>
                </a:solidFill>
                <a:latin typeface="Times New Roman" panose="02020603050405020304" charset="0"/>
              </a:rPr>
              <a:t>biển trở nên gần gũi </a:t>
            </a:r>
          </a:p>
          <a:p>
            <a:pPr marL="0" lvl="0" indent="0" algn="ctr">
              <a:lnSpc>
                <a:spcPct val="60000"/>
              </a:lnSpc>
              <a:spcBef>
                <a:spcPct val="50000"/>
              </a:spcBef>
              <a:buClrTx/>
              <a:buSzTx/>
              <a:buFontTx/>
              <a:buNone/>
            </a:pPr>
            <a:r>
              <a:rPr lang="en-GB" altLang="en-US" sz="3600" b="1" dirty="0">
                <a:solidFill>
                  <a:srgbClr val="FF0000"/>
                </a:solidFill>
                <a:latin typeface="Times New Roman" panose="02020603050405020304" charset="0"/>
              </a:rPr>
              <a:t>với người hơn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322"/>
                                        </p:tgtEl>
                                        <p:attrNameLst>
                                          <p:attrName>style.visibility</p:attrName>
                                        </p:attrNameLst>
                                      </p:cBhvr>
                                      <p:to>
                                        <p:strVal val="visible"/>
                                      </p:to>
                                    </p:set>
                                    <p:animEffect transition="in" filter="circle(in)">
                                      <p:cBhvr>
                                        <p:cTn id="20" dur="2000"/>
                                        <p:tgtEl>
                                          <p:spTgt spid="133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2" grpId="1"/>
      <p:bldP spid="2" grpId="0"/>
      <p:bldP spid="2" grpId="1"/>
      <p:bldP spid="8" grpId="0"/>
      <p:bldP spid="8" grpId="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TotalTime>
  <Words>1095</Words>
  <Application>Microsoft Office PowerPoint</Application>
  <PresentationFormat>Custom</PresentationFormat>
  <Paragraphs>89</Paragraphs>
  <Slides>25</Slides>
  <Notes>4</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25</vt:i4>
      </vt:variant>
    </vt:vector>
  </HeadingPairs>
  <TitlesOfParts>
    <vt:vector size="43" baseType="lpstr">
      <vt:lpstr>Arial</vt:lpstr>
      <vt:lpstr>SVN-Cookies</vt:lpstr>
      <vt:lpstr>Calibri</vt:lpstr>
      <vt:lpstr>Times New Roman</vt:lpstr>
      <vt:lpstr>Wingdings</vt:lpstr>
      <vt:lpstr>Tm</vt:lpstr>
      <vt:lpstr>Office Theme</vt:lpstr>
      <vt:lpstr>2_Office Theme</vt:lpstr>
      <vt:lpstr>3_Office Theme</vt:lpstr>
      <vt:lpstr>4_Office Theme</vt:lpstr>
      <vt:lpstr>5_Office Theme</vt:lpstr>
      <vt:lpstr>6_Office Theme</vt:lpstr>
      <vt:lpstr>8_Office Theme</vt:lpstr>
      <vt:lpstr>9_Office Theme</vt:lpstr>
      <vt:lpstr>10_Office Theme</vt:lpstr>
      <vt:lpstr>11_Office Theme</vt:lpstr>
      <vt:lpstr>12_Office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Luyện tập tả cảnh (trang 74)</dc:title>
  <dc:subject>9Slide.vn</dc:subject>
  <dc:creator>HP</dc:creator>
  <dc:description>9Slide.vn</dc:description>
  <cp:lastModifiedBy>Nguyen </cp:lastModifiedBy>
  <cp:revision>40</cp:revision>
  <dcterms:created xsi:type="dcterms:W3CDTF">2006-08-16T00:00:00Z</dcterms:created>
  <dcterms:modified xsi:type="dcterms:W3CDTF">2021-10-22T03:33:42Z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038632F1743E4E9BA1AF0E5728CBC9DF</vt:lpwstr>
  </property>
  <property fmtid="{D5CDD505-2E9C-101B-9397-08002B2CF9AE}" pid="3" name="KSOProductBuildVer">
    <vt:lpwstr>2057-11.2.0.10323</vt:lpwstr>
  </property>
</Properties>
</file>